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def" i="de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def" i="de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28575" cap="flat">
              <a:solidFill>
                <a:srgbClr val="FF26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def" i="de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FF26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def" i="de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FF26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0" name="Shape 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77" name="Shape 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200"/>
              <a:t>178.5 m^3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400"/>
              <a:t>Body Level One</a:t>
            </a:r>
            <a:endParaRPr sz="3400"/>
          </a:p>
          <a:p>
            <a:pPr lvl="1">
              <a:defRPr sz="1800"/>
            </a:pPr>
            <a:r>
              <a:rPr sz="3400"/>
              <a:t>Body Level Two</a:t>
            </a:r>
            <a:endParaRPr sz="3400"/>
          </a:p>
          <a:p>
            <a:pPr lvl="2">
              <a:defRPr sz="1800"/>
            </a:pPr>
            <a:r>
              <a:rPr sz="3400"/>
              <a:t>Body Level Three</a:t>
            </a:r>
            <a:endParaRPr sz="3400"/>
          </a:p>
          <a:p>
            <a:pPr lvl="3">
              <a:defRPr sz="1800"/>
            </a:pPr>
            <a:r>
              <a:rPr sz="3400"/>
              <a:t>Body Level Four</a:t>
            </a:r>
            <a:endParaRPr sz="3400"/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  <p:sp>
        <p:nvSpPr>
          <p:cNvPr id="8" name="Shape 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8001000" algn="l"/>
                <a:tab pos="8724900" algn="l"/>
                <a:tab pos="9144000" algn="l"/>
              </a:tabLst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>
                <a:solidFill>
                  <a:srgbClr val="941100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sldNum" sz="quarter" idx="2"/>
          </p:nvPr>
        </p:nvSpPr>
        <p:spPr>
          <a:xfrm>
            <a:off x="12523301" y="131300"/>
            <a:ext cx="340259" cy="3429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600"/>
            </a:lvl1pPr>
          </a:lstStyle>
          <a:p>
            <a:pPr lvl="0"/>
            <a:fld id="{86CB4B4D-7CA3-9044-876B-883B54F8677D}" type="slidenum"/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634197" y="951834"/>
            <a:ext cx="11736675" cy="785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>
            <a:normAutofit fontScale="100000" lnSpcReduction="0"/>
          </a:bodyPr>
          <a:lstStyle/>
          <a:p>
            <a:pPr lvl="0">
              <a:defRPr sz="1800"/>
            </a:pPr>
            <a:r>
              <a:rPr sz="3400"/>
              <a:t>Body Level One</a:t>
            </a:r>
            <a:endParaRPr sz="3400"/>
          </a:p>
          <a:p>
            <a:pPr lvl="1">
              <a:defRPr sz="1800"/>
            </a:pPr>
            <a:r>
              <a:rPr sz="3400"/>
              <a:t>Body Level Two</a:t>
            </a:r>
            <a:endParaRPr sz="3400"/>
          </a:p>
          <a:p>
            <a:pPr lvl="2">
              <a:defRPr sz="1800"/>
            </a:pPr>
            <a:r>
              <a:rPr sz="3400"/>
              <a:t>Body Level Three</a:t>
            </a:r>
            <a:endParaRPr sz="3400"/>
          </a:p>
          <a:p>
            <a:pPr lvl="3">
              <a:defRPr sz="1800"/>
            </a:pPr>
            <a:r>
              <a:rPr sz="3400"/>
              <a:t>Body Level Four</a:t>
            </a:r>
            <a:endParaRPr sz="3400"/>
          </a:p>
          <a:p>
            <a:pPr lvl="4">
              <a:defRPr sz="1800"/>
            </a:pPr>
            <a:r>
              <a:rPr sz="3400"/>
              <a:t>Body Level Five</a:t>
            </a:r>
          </a:p>
        </p:txBody>
      </p:sp>
      <p:sp>
        <p:nvSpPr>
          <p:cNvPr id="4" name="Shape 4"/>
          <p:cNvSpPr/>
          <p:nvPr>
            <p:ph type="title"/>
          </p:nvPr>
        </p:nvSpPr>
        <p:spPr>
          <a:xfrm>
            <a:off x="0" y="-1"/>
            <a:ext cx="13004800" cy="103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8001000" algn="l"/>
                <a:tab pos="8724900" algn="l"/>
                <a:tab pos="9144000" algn="l"/>
              </a:tabLst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>
                <a:solidFill>
                  <a:srgbClr val="941100"/>
                </a:solidFill>
              </a:rPr>
              <a:t>Title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spd="med" advClick="1"/>
  <p:txStyles>
    <p:titleStyle>
      <a:lvl1pPr algn="ctr" defTabSz="584200">
        <a:tabLst>
          <a:tab pos="762000" algn="l"/>
          <a:tab pos="1485900" algn="l"/>
          <a:tab pos="2209800" algn="l"/>
          <a:tab pos="2933700" algn="l"/>
          <a:tab pos="3657600" algn="l"/>
          <a:tab pos="4381500" algn="l"/>
          <a:tab pos="5105400" algn="l"/>
          <a:tab pos="5829300" algn="l"/>
          <a:tab pos="6553200" algn="l"/>
          <a:tab pos="7277100" algn="l"/>
          <a:tab pos="8001000" algn="l"/>
          <a:tab pos="8724900" algn="l"/>
          <a:tab pos="9144000" algn="l"/>
        </a:tabLst>
        <a:defRPr sz="6200">
          <a:solidFill>
            <a:srgbClr val="941100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tabLst>
          <a:tab pos="762000" algn="l"/>
          <a:tab pos="1485900" algn="l"/>
          <a:tab pos="2209800" algn="l"/>
          <a:tab pos="2933700" algn="l"/>
          <a:tab pos="3657600" algn="l"/>
          <a:tab pos="4381500" algn="l"/>
          <a:tab pos="5105400" algn="l"/>
          <a:tab pos="5829300" algn="l"/>
          <a:tab pos="6553200" algn="l"/>
          <a:tab pos="7277100" algn="l"/>
          <a:tab pos="8001000" algn="l"/>
          <a:tab pos="8724900" algn="l"/>
          <a:tab pos="9144000" algn="l"/>
        </a:tabLst>
        <a:defRPr sz="6200">
          <a:solidFill>
            <a:srgbClr val="941100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tabLst>
          <a:tab pos="762000" algn="l"/>
          <a:tab pos="1485900" algn="l"/>
          <a:tab pos="2209800" algn="l"/>
          <a:tab pos="2933700" algn="l"/>
          <a:tab pos="3657600" algn="l"/>
          <a:tab pos="4381500" algn="l"/>
          <a:tab pos="5105400" algn="l"/>
          <a:tab pos="5829300" algn="l"/>
          <a:tab pos="6553200" algn="l"/>
          <a:tab pos="7277100" algn="l"/>
          <a:tab pos="8001000" algn="l"/>
          <a:tab pos="8724900" algn="l"/>
          <a:tab pos="9144000" algn="l"/>
        </a:tabLst>
        <a:defRPr sz="6200">
          <a:solidFill>
            <a:srgbClr val="941100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tabLst>
          <a:tab pos="762000" algn="l"/>
          <a:tab pos="1485900" algn="l"/>
          <a:tab pos="2209800" algn="l"/>
          <a:tab pos="2933700" algn="l"/>
          <a:tab pos="3657600" algn="l"/>
          <a:tab pos="4381500" algn="l"/>
          <a:tab pos="5105400" algn="l"/>
          <a:tab pos="5829300" algn="l"/>
          <a:tab pos="6553200" algn="l"/>
          <a:tab pos="7277100" algn="l"/>
          <a:tab pos="8001000" algn="l"/>
          <a:tab pos="8724900" algn="l"/>
          <a:tab pos="9144000" algn="l"/>
        </a:tabLst>
        <a:defRPr sz="6200">
          <a:solidFill>
            <a:srgbClr val="941100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tabLst>
          <a:tab pos="762000" algn="l"/>
          <a:tab pos="1485900" algn="l"/>
          <a:tab pos="2209800" algn="l"/>
          <a:tab pos="2933700" algn="l"/>
          <a:tab pos="3657600" algn="l"/>
          <a:tab pos="4381500" algn="l"/>
          <a:tab pos="5105400" algn="l"/>
          <a:tab pos="5829300" algn="l"/>
          <a:tab pos="6553200" algn="l"/>
          <a:tab pos="7277100" algn="l"/>
          <a:tab pos="8001000" algn="l"/>
          <a:tab pos="8724900" algn="l"/>
          <a:tab pos="9144000" algn="l"/>
        </a:tabLst>
        <a:defRPr sz="6200">
          <a:solidFill>
            <a:srgbClr val="941100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tabLst>
          <a:tab pos="762000" algn="l"/>
          <a:tab pos="1485900" algn="l"/>
          <a:tab pos="2209800" algn="l"/>
          <a:tab pos="2933700" algn="l"/>
          <a:tab pos="3657600" algn="l"/>
          <a:tab pos="4381500" algn="l"/>
          <a:tab pos="5105400" algn="l"/>
          <a:tab pos="5829300" algn="l"/>
          <a:tab pos="6553200" algn="l"/>
          <a:tab pos="7277100" algn="l"/>
          <a:tab pos="8001000" algn="l"/>
          <a:tab pos="8724900" algn="l"/>
          <a:tab pos="9144000" algn="l"/>
        </a:tabLst>
        <a:defRPr sz="6200">
          <a:solidFill>
            <a:srgbClr val="941100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tabLst>
          <a:tab pos="762000" algn="l"/>
          <a:tab pos="1485900" algn="l"/>
          <a:tab pos="2209800" algn="l"/>
          <a:tab pos="2933700" algn="l"/>
          <a:tab pos="3657600" algn="l"/>
          <a:tab pos="4381500" algn="l"/>
          <a:tab pos="5105400" algn="l"/>
          <a:tab pos="5829300" algn="l"/>
          <a:tab pos="6553200" algn="l"/>
          <a:tab pos="7277100" algn="l"/>
          <a:tab pos="8001000" algn="l"/>
          <a:tab pos="8724900" algn="l"/>
          <a:tab pos="9144000" algn="l"/>
        </a:tabLst>
        <a:defRPr sz="6200">
          <a:solidFill>
            <a:srgbClr val="941100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tabLst>
          <a:tab pos="762000" algn="l"/>
          <a:tab pos="1485900" algn="l"/>
          <a:tab pos="2209800" algn="l"/>
          <a:tab pos="2933700" algn="l"/>
          <a:tab pos="3657600" algn="l"/>
          <a:tab pos="4381500" algn="l"/>
          <a:tab pos="5105400" algn="l"/>
          <a:tab pos="5829300" algn="l"/>
          <a:tab pos="6553200" algn="l"/>
          <a:tab pos="7277100" algn="l"/>
          <a:tab pos="8001000" algn="l"/>
          <a:tab pos="8724900" algn="l"/>
          <a:tab pos="9144000" algn="l"/>
        </a:tabLst>
        <a:defRPr sz="6200">
          <a:solidFill>
            <a:srgbClr val="941100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tabLst>
          <a:tab pos="762000" algn="l"/>
          <a:tab pos="1485900" algn="l"/>
          <a:tab pos="2209800" algn="l"/>
          <a:tab pos="2933700" algn="l"/>
          <a:tab pos="3657600" algn="l"/>
          <a:tab pos="4381500" algn="l"/>
          <a:tab pos="5105400" algn="l"/>
          <a:tab pos="5829300" algn="l"/>
          <a:tab pos="6553200" algn="l"/>
          <a:tab pos="7277100" algn="l"/>
          <a:tab pos="8001000" algn="l"/>
          <a:tab pos="8724900" algn="l"/>
          <a:tab pos="9144000" algn="l"/>
        </a:tabLst>
        <a:defRPr sz="6200">
          <a:solidFill>
            <a:srgbClr val="941100"/>
          </a:solidFill>
          <a:latin typeface="+mn-lt"/>
          <a:ea typeface="+mn-ea"/>
          <a:cs typeface="+mn-cs"/>
          <a:sym typeface="Helvetica Light"/>
        </a:defRPr>
      </a:lvl9pPr>
    </p:titleStyle>
    <p:bodyStyle>
      <a:lvl1pPr marL="239888" indent="-239888" defTabSz="609600">
        <a:lnSpc>
          <a:spcPct val="110000"/>
        </a:lnSpc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1pPr>
      <a:lvl2pPr marL="864305" indent="-419805" defTabSz="609600">
        <a:lnSpc>
          <a:spcPct val="110000"/>
        </a:lnSpc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2pPr>
      <a:lvl3pPr marL="1308805" indent="-419805" defTabSz="609600">
        <a:lnSpc>
          <a:spcPct val="110000"/>
        </a:lnSpc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3pPr>
      <a:lvl4pPr marL="1753305" indent="-419805" defTabSz="609600">
        <a:lnSpc>
          <a:spcPct val="110000"/>
        </a:lnSpc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4pPr>
      <a:lvl5pPr marL="2197805" indent="-419805" defTabSz="609600">
        <a:lnSpc>
          <a:spcPct val="110000"/>
        </a:lnSpc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5pPr>
      <a:lvl6pPr marL="2642305" indent="-419805" defTabSz="609600">
        <a:lnSpc>
          <a:spcPct val="110000"/>
        </a:lnSpc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6pPr>
      <a:lvl7pPr marL="3086805" indent="-419805" defTabSz="609600">
        <a:lnSpc>
          <a:spcPct val="110000"/>
        </a:lnSpc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7pPr>
      <a:lvl8pPr marL="3531305" indent="-419805" defTabSz="609600">
        <a:lnSpc>
          <a:spcPct val="110000"/>
        </a:lnSpc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8pPr>
      <a:lvl9pPr marL="3975805" indent="-419805" defTabSz="609600">
        <a:lnSpc>
          <a:spcPct val="110000"/>
        </a:lnSpc>
        <a:buSzPct val="75000"/>
        <a:buChar char="•"/>
        <a:defRPr sz="34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16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11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Relationship Id="rId4" Type="http://schemas.openxmlformats.org/officeDocument/2006/relationships/image" Target="../media/image15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6.jpeg"/><Relationship Id="rId4" Type="http://schemas.openxmlformats.org/officeDocument/2006/relationships/image" Target="../media/image17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1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1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5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26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3" Type="http://schemas.openxmlformats.org/officeDocument/2006/relationships/image" Target="../media/image36.jpeg"/><Relationship Id="rId4" Type="http://schemas.openxmlformats.org/officeDocument/2006/relationships/image" Target="../media/image28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Relationship Id="rId3" Type="http://schemas.openxmlformats.org/officeDocument/2006/relationships/image" Target="../media/image42.png"/><Relationship Id="rId4" Type="http://schemas.openxmlformats.org/officeDocument/2006/relationships/image" Target="../media/image42.jpeg"/><Relationship Id="rId5" Type="http://schemas.openxmlformats.org/officeDocument/2006/relationships/image" Target="../media/image43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G_0289.jpg"/>
          <p:cNvPicPr/>
          <p:nvPr/>
        </p:nvPicPr>
        <p:blipFill>
          <a:blip r:embed="rId2">
            <a:extLst/>
          </a:blip>
          <a:srcRect l="0" t="0" r="34831" b="0"/>
          <a:stretch>
            <a:fillRect/>
          </a:stretch>
        </p:blipFill>
        <p:spPr>
          <a:xfrm>
            <a:off x="-1" y="5451404"/>
            <a:ext cx="13004801" cy="4301940"/>
          </a:xfrm>
          <a:prstGeom prst="rect">
            <a:avLst/>
          </a:prstGeom>
          <a:ln w="25400">
            <a:round/>
          </a:ln>
        </p:spPr>
      </p:pic>
      <p:pic>
        <p:nvPicPr>
          <p:cNvPr id="13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64604" y="218326"/>
            <a:ext cx="3251201" cy="325120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/>
          <p:nvPr>
            <p:ph type="title"/>
          </p:nvPr>
        </p:nvSpPr>
        <p:spPr>
          <a:xfrm>
            <a:off x="0" y="2309565"/>
            <a:ext cx="13004800" cy="2356856"/>
          </a:xfrm>
          <a:prstGeom prst="rect">
            <a:avLst/>
          </a:prstGeom>
        </p:spPr>
        <p:txBody>
          <a:bodyPr/>
          <a:lstStyle>
            <a:lvl1pPr defTabSz="830862">
              <a:tabLst>
                <a:tab pos="1079500" algn="l"/>
                <a:tab pos="2108200" algn="l"/>
                <a:tab pos="3136900" algn="l"/>
                <a:tab pos="4165600" algn="l"/>
                <a:tab pos="5194300" algn="l"/>
                <a:tab pos="6223000" algn="l"/>
                <a:tab pos="7251700" algn="l"/>
                <a:tab pos="8280400" algn="l"/>
                <a:tab pos="9309100" algn="l"/>
                <a:tab pos="10337800" algn="l"/>
                <a:tab pos="10452100" algn="l"/>
                <a:tab pos="11696700" algn="l"/>
              </a:tabLst>
              <a:defRPr sz="6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600">
                <a:solidFill>
                  <a:srgbClr val="941100"/>
                </a:solidFill>
              </a:rPr>
              <a:t>Ba Tagging from gXe</a:t>
            </a:r>
          </a:p>
        </p:txBody>
      </p:sp>
      <p:pic>
        <p:nvPicPr>
          <p:cNvPr id="15" name="image.png"/>
          <p:cNvPicPr/>
          <p:nvPr/>
        </p:nvPicPr>
        <p:blipFill>
          <a:blip r:embed="rId4">
            <a:alphaModFix amt="60000"/>
            <a:extLst/>
          </a:blip>
          <a:stretch>
            <a:fillRect/>
          </a:stretch>
        </p:blipFill>
        <p:spPr>
          <a:xfrm>
            <a:off x="198684" y="54186"/>
            <a:ext cx="4136250" cy="3666632"/>
          </a:xfrm>
          <a:prstGeom prst="rect">
            <a:avLst/>
          </a:prstGeom>
          <a:ln w="25400">
            <a:round/>
          </a:ln>
        </p:spPr>
      </p:pic>
      <p:sp>
        <p:nvSpPr>
          <p:cNvPr id="16" name="Shape 16"/>
          <p:cNvSpPr/>
          <p:nvPr>
            <p:ph type="body" idx="1"/>
          </p:nvPr>
        </p:nvSpPr>
        <p:spPr>
          <a:xfrm>
            <a:off x="-1" y="3852040"/>
            <a:ext cx="13004801" cy="1446196"/>
          </a:xfrm>
          <a:prstGeom prst="rect">
            <a:avLst/>
          </a:prstGeom>
        </p:spPr>
        <p:txBody>
          <a:bodyPr/>
          <a:lstStyle/>
          <a:p>
            <a:pPr lvl="0" marL="254000" indent="-254000" algn="ctr" defTabSz="866986">
              <a:lnSpc>
                <a:spcPct val="100000"/>
              </a:lnSpc>
              <a:buSzTx/>
              <a:buNone/>
              <a:tabLst>
                <a:tab pos="1079500" algn="l"/>
                <a:tab pos="2108200" algn="l"/>
                <a:tab pos="3136900" algn="l"/>
                <a:tab pos="4165600" algn="l"/>
                <a:tab pos="5194300" algn="l"/>
                <a:tab pos="6223000" algn="l"/>
                <a:tab pos="7251700" algn="l"/>
                <a:tab pos="8280400" algn="l"/>
                <a:tab pos="8496300" algn="l"/>
                <a:tab pos="9093200" algn="l"/>
              </a:tabLst>
              <a:defRPr sz="1800"/>
            </a:pPr>
            <a:r>
              <a:rPr sz="4200"/>
              <a:t>Group Meeting</a:t>
            </a:r>
            <a:endParaRPr sz="4200"/>
          </a:p>
          <a:p>
            <a:pPr lvl="0" marL="254000" indent="-254000" algn="ctr" defTabSz="866986">
              <a:lnSpc>
                <a:spcPct val="100000"/>
              </a:lnSpc>
              <a:buSzTx/>
              <a:buNone/>
              <a:tabLst>
                <a:tab pos="1079500" algn="l"/>
                <a:tab pos="2108200" algn="l"/>
                <a:tab pos="3136900" algn="l"/>
                <a:tab pos="4165600" algn="l"/>
                <a:tab pos="5194300" algn="l"/>
                <a:tab pos="6223000" algn="l"/>
                <a:tab pos="7251700" algn="l"/>
                <a:tab pos="8280400" algn="l"/>
                <a:tab pos="8496300" algn="l"/>
                <a:tab pos="9093200" algn="l"/>
              </a:tabLst>
              <a:defRPr sz="1800"/>
            </a:pPr>
            <a:r>
              <a:rPr sz="4200"/>
              <a:t>June 5, 2015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166" name="Shape 1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A Gate to another multipole</a:t>
            </a:r>
          </a:p>
        </p:txBody>
      </p:sp>
      <p:pic>
        <p:nvPicPr>
          <p:cNvPr id="167" name="201502130041.jpg"/>
          <p:cNvPicPr/>
          <p:nvPr/>
        </p:nvPicPr>
        <p:blipFill>
          <a:blip r:embed="rId2">
            <a:extLst/>
          </a:blip>
          <a:srcRect l="14870" t="2088" r="13774" b="3079"/>
          <a:stretch>
            <a:fillRect/>
          </a:stretch>
        </p:blipFill>
        <p:spPr>
          <a:xfrm>
            <a:off x="2311924" y="1034062"/>
            <a:ext cx="8380952" cy="7426608"/>
          </a:xfrm>
          <a:prstGeom prst="rect">
            <a:avLst/>
          </a:prstGeom>
          <a:ln w="25400">
            <a:round/>
          </a:ln>
        </p:spPr>
      </p:pic>
      <p:pic>
        <p:nvPicPr>
          <p:cNvPr id="168" name="201502120034.jpg"/>
          <p:cNvPicPr/>
          <p:nvPr/>
        </p:nvPicPr>
        <p:blipFill>
          <a:blip r:embed="rId3">
            <a:extLst/>
          </a:blip>
          <a:srcRect l="13234" t="0" r="12482" b="2463"/>
          <a:stretch>
            <a:fillRect/>
          </a:stretch>
        </p:blipFill>
        <p:spPr>
          <a:xfrm>
            <a:off x="-1" y="5506001"/>
            <a:ext cx="4906557" cy="4295523"/>
          </a:xfrm>
          <a:prstGeom prst="rect">
            <a:avLst/>
          </a:prstGeom>
          <a:ln w="25400">
            <a:round/>
          </a:ln>
        </p:spPr>
      </p:pic>
      <p:pic>
        <p:nvPicPr>
          <p:cNvPr id="169" name="pasted-image.png"/>
          <p:cNvPicPr/>
          <p:nvPr/>
        </p:nvPicPr>
        <p:blipFill>
          <a:blip r:embed="rId4">
            <a:extLst/>
          </a:blip>
          <a:srcRect l="34612" t="28158" r="38842" b="24314"/>
          <a:stretch>
            <a:fillRect/>
          </a:stretch>
        </p:blipFill>
        <p:spPr>
          <a:xfrm rot="5400000">
            <a:off x="8533029" y="5260044"/>
            <a:ext cx="3838334" cy="5154194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EDC3203.jpg"/>
          <p:cNvPicPr/>
          <p:nvPr/>
        </p:nvPicPr>
        <p:blipFill>
          <a:blip r:embed="rId2">
            <a:extLst/>
          </a:blip>
          <a:srcRect l="0" t="0" r="8521" b="0"/>
          <a:stretch>
            <a:fillRect/>
          </a:stretch>
        </p:blipFill>
        <p:spPr>
          <a:xfrm>
            <a:off x="-1" y="2807409"/>
            <a:ext cx="8489246" cy="6960032"/>
          </a:xfrm>
          <a:prstGeom prst="rect">
            <a:avLst/>
          </a:prstGeom>
          <a:ln w="25400">
            <a:round/>
          </a:ln>
        </p:spPr>
      </p:pic>
      <p:pic>
        <p:nvPicPr>
          <p:cNvPr id="172" name="GEDC3109.jpg"/>
          <p:cNvPicPr/>
          <p:nvPr/>
        </p:nvPicPr>
        <p:blipFill>
          <a:blip r:embed="rId3">
            <a:extLst/>
          </a:blip>
          <a:srcRect l="0" t="12398" r="0" b="5019"/>
          <a:stretch>
            <a:fillRect/>
          </a:stretch>
        </p:blipFill>
        <p:spPr>
          <a:xfrm>
            <a:off x="7463945" y="-1"/>
            <a:ext cx="5540855" cy="3431824"/>
          </a:xfrm>
          <a:prstGeom prst="rect">
            <a:avLst/>
          </a:prstGeom>
          <a:ln w="25400">
            <a:round/>
          </a:ln>
        </p:spPr>
      </p:pic>
      <p:sp>
        <p:nvSpPr>
          <p:cNvPr id="173" name="Shape 1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Installed in system					</a:t>
            </a:r>
          </a:p>
        </p:txBody>
      </p:sp>
      <p:pic>
        <p:nvPicPr>
          <p:cNvPr id="174" name="pasted-image.png"/>
          <p:cNvPicPr/>
          <p:nvPr/>
        </p:nvPicPr>
        <p:blipFill>
          <a:blip r:embed="rId4">
            <a:extLst/>
          </a:blip>
          <a:srcRect l="24164" t="4831" r="17853" b="8037"/>
          <a:stretch>
            <a:fillRect/>
          </a:stretch>
        </p:blipFill>
        <p:spPr>
          <a:xfrm>
            <a:off x="9392355" y="4334734"/>
            <a:ext cx="2704536" cy="5418867"/>
          </a:xfrm>
          <a:prstGeom prst="rect">
            <a:avLst/>
          </a:prstGeom>
          <a:ln w="25400">
            <a:round/>
          </a:ln>
        </p:spPr>
      </p:pic>
      <p:sp>
        <p:nvSpPr>
          <p:cNvPr id="175" name="Shape 175"/>
          <p:cNvSpPr/>
          <p:nvPr>
            <p:ph type="sldNum" sz="quarter" idx="2"/>
          </p:nvPr>
        </p:nvSpPr>
        <p:spPr>
          <a:prstGeom prst="rect">
            <a:avLst/>
          </a:prstGeom>
          <a:solidFill>
            <a:srgbClr val="FFFFFF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176" name="Shape 176"/>
          <p:cNvSpPr/>
          <p:nvPr>
            <p:ph type="body" idx="1"/>
          </p:nvPr>
        </p:nvSpPr>
        <p:spPr>
          <a:xfrm>
            <a:off x="721513" y="970952"/>
            <a:ext cx="7061906" cy="3243863"/>
          </a:xfrm>
          <a:prstGeom prst="rect">
            <a:avLst/>
          </a:prstGeom>
        </p:spPr>
        <p:txBody>
          <a:bodyPr/>
          <a:lstStyle/>
          <a:p>
            <a:pPr lvl="0" defTabSz="866986">
              <a:defRPr sz="1800"/>
            </a:pPr>
            <a:r>
              <a:rPr sz="3400"/>
              <a:t>aligned</a:t>
            </a:r>
            <a:endParaRPr sz="3400"/>
          </a:p>
          <a:p>
            <a:pPr lvl="0" defTabSz="866986">
              <a:defRPr sz="1800"/>
            </a:pPr>
            <a:r>
              <a:rPr sz="3400"/>
              <a:t>tested clearances</a:t>
            </a:r>
            <a:endParaRPr sz="3400"/>
          </a:p>
          <a:p>
            <a:pPr lvl="0" defTabSz="866986">
              <a:defRPr sz="1800"/>
            </a:pPr>
            <a:r>
              <a:rPr sz="3400"/>
              <a:t>pumped everything down</a:t>
            </a:r>
          </a:p>
        </p:txBody>
      </p:sp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179" name="Shape 1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A Curve</a:t>
            </a:r>
          </a:p>
        </p:txBody>
      </p:sp>
      <p:pic>
        <p:nvPicPr>
          <p:cNvPr id="180" name="GEDC3129.jpg"/>
          <p:cNvPicPr/>
          <p:nvPr/>
        </p:nvPicPr>
        <p:blipFill>
          <a:blip r:embed="rId2">
            <a:extLst/>
          </a:blip>
          <a:srcRect l="0" t="0" r="22472" b="1666"/>
          <a:stretch>
            <a:fillRect/>
          </a:stretch>
        </p:blipFill>
        <p:spPr>
          <a:xfrm>
            <a:off x="-1" y="1047608"/>
            <a:ext cx="7163338" cy="6814320"/>
          </a:xfrm>
          <a:prstGeom prst="rect">
            <a:avLst/>
          </a:prstGeom>
          <a:ln w="25400">
            <a:round/>
          </a:ln>
        </p:spPr>
      </p:pic>
      <p:pic>
        <p:nvPicPr>
          <p:cNvPr id="181" name="GEDC3126.jpg"/>
          <p:cNvPicPr/>
          <p:nvPr/>
        </p:nvPicPr>
        <p:blipFill>
          <a:blip r:embed="rId3">
            <a:extLst/>
          </a:blip>
          <a:srcRect l="1580" t="4847" r="8113" b="470"/>
          <a:stretch>
            <a:fillRect/>
          </a:stretch>
        </p:blipFill>
        <p:spPr>
          <a:xfrm>
            <a:off x="7152639" y="1047608"/>
            <a:ext cx="5852162" cy="4601838"/>
          </a:xfrm>
          <a:prstGeom prst="rect">
            <a:avLst/>
          </a:prstGeom>
          <a:ln w="25400">
            <a:round/>
          </a:ln>
        </p:spPr>
      </p:pic>
      <p:pic>
        <p:nvPicPr>
          <p:cNvPr id="182" name="GEDC3132.jpg"/>
          <p:cNvPicPr/>
          <p:nvPr/>
        </p:nvPicPr>
        <p:blipFill>
          <a:blip r:embed="rId4">
            <a:extLst/>
          </a:blip>
          <a:srcRect l="333" t="20617" r="0" b="11840"/>
          <a:stretch>
            <a:fillRect/>
          </a:stretch>
        </p:blipFill>
        <p:spPr>
          <a:xfrm>
            <a:off x="4924123" y="5646629"/>
            <a:ext cx="8080400" cy="4106971"/>
          </a:xfrm>
          <a:prstGeom prst="rect">
            <a:avLst/>
          </a:prstGeom>
          <a:ln w="25400">
            <a:round/>
          </a:ln>
        </p:spPr>
      </p:pic>
      <p:sp>
        <p:nvSpPr>
          <p:cNvPr id="183" name="Shape 183"/>
          <p:cNvSpPr/>
          <p:nvPr>
            <p:ph type="body" idx="1"/>
          </p:nvPr>
        </p:nvSpPr>
        <p:spPr>
          <a:xfrm>
            <a:off x="966372" y="8375407"/>
            <a:ext cx="5350283" cy="2655641"/>
          </a:xfrm>
          <a:prstGeom prst="rect">
            <a:avLst/>
          </a:prstGeom>
        </p:spPr>
        <p:txBody>
          <a:bodyPr/>
          <a:lstStyle>
            <a:lvl1pPr defTabSz="866986"/>
          </a:lstStyle>
          <a:p>
            <a:pPr lvl="0">
              <a:defRPr sz="1800"/>
            </a:pPr>
            <a:r>
              <a:rPr sz="3400"/>
              <a:t>Don’t Rush</a:t>
            </a:r>
          </a:p>
        </p:txBody>
      </p:sp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186" name="Shape 18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400"/>
              <a:t>1 new replacement octupole</a:t>
            </a:r>
            <a:endParaRPr sz="3400"/>
          </a:p>
          <a:p>
            <a:pPr lvl="0">
              <a:defRPr sz="1800"/>
            </a:pPr>
            <a:r>
              <a:rPr sz="3400"/>
              <a:t>fix 1 loose rod on back octupole</a:t>
            </a:r>
            <a:endParaRPr sz="3400"/>
          </a:p>
          <a:p>
            <a:pPr lvl="0">
              <a:defRPr sz="1800"/>
            </a:pPr>
            <a:endParaRPr sz="3400"/>
          </a:p>
          <a:p>
            <a:pPr lvl="0">
              <a:defRPr sz="1800"/>
            </a:pPr>
            <a:endParaRPr sz="3400"/>
          </a:p>
          <a:p>
            <a:pPr lvl="0">
              <a:defRPr sz="1800"/>
            </a:pPr>
            <a:endParaRPr sz="3400"/>
          </a:p>
          <a:p>
            <a:pPr lvl="0">
              <a:defRPr sz="1800"/>
            </a:pPr>
            <a:endParaRPr sz="3400"/>
          </a:p>
          <a:p>
            <a:pPr lvl="0">
              <a:defRPr sz="1800"/>
            </a:pPr>
            <a:endParaRPr sz="3400"/>
          </a:p>
          <a:p>
            <a:pPr lvl="0">
              <a:defRPr sz="1800"/>
            </a:pPr>
            <a:endParaRPr sz="3400"/>
          </a:p>
          <a:p>
            <a:pPr lvl="0">
              <a:defRPr sz="1800"/>
            </a:pPr>
            <a:r>
              <a:rPr sz="3400"/>
              <a:t>reinstalled </a:t>
            </a:r>
          </a:p>
        </p:txBody>
      </p:sp>
      <p:sp>
        <p:nvSpPr>
          <p:cNvPr id="187" name="Shape 1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A Trip to Applied Fusion</a:t>
            </a:r>
          </a:p>
        </p:txBody>
      </p:sp>
      <p:pic>
        <p:nvPicPr>
          <p:cNvPr id="188" name="pasted-image.png"/>
          <p:cNvPicPr/>
          <p:nvPr/>
        </p:nvPicPr>
        <p:blipFill>
          <a:blip r:embed="rId2">
            <a:extLst/>
          </a:blip>
          <a:srcRect l="5889" t="33367" r="0" b="34811"/>
          <a:stretch>
            <a:fillRect/>
          </a:stretch>
        </p:blipFill>
        <p:spPr>
          <a:xfrm>
            <a:off x="7266" y="2243031"/>
            <a:ext cx="13004806" cy="3297890"/>
          </a:xfrm>
          <a:prstGeom prst="rect">
            <a:avLst/>
          </a:prstGeom>
          <a:ln w="25400">
            <a:round/>
          </a:ln>
        </p:spPr>
      </p:pic>
      <p:pic>
        <p:nvPicPr>
          <p:cNvPr id="189" name="IMG_4320.jpg"/>
          <p:cNvPicPr/>
          <p:nvPr/>
        </p:nvPicPr>
        <p:blipFill>
          <a:blip r:embed="rId3">
            <a:extLst/>
          </a:blip>
          <a:srcRect l="24683" t="3359" r="24183" b="14787"/>
          <a:stretch>
            <a:fillRect/>
          </a:stretch>
        </p:blipFill>
        <p:spPr>
          <a:xfrm>
            <a:off x="9056227" y="5539490"/>
            <a:ext cx="3948302" cy="4214111"/>
          </a:xfrm>
          <a:prstGeom prst="rect">
            <a:avLst/>
          </a:prstGeom>
          <a:ln w="25400">
            <a:round/>
          </a:ln>
        </p:spPr>
      </p:pic>
      <p:pic>
        <p:nvPicPr>
          <p:cNvPr id="190" name="IMG_4366.jpg"/>
          <p:cNvPicPr/>
          <p:nvPr/>
        </p:nvPicPr>
        <p:blipFill>
          <a:blip r:embed="rId4">
            <a:extLst/>
          </a:blip>
          <a:srcRect l="2937" t="20042" r="0" b="23163"/>
          <a:stretch>
            <a:fillRect/>
          </a:stretch>
        </p:blipFill>
        <p:spPr>
          <a:xfrm>
            <a:off x="-5471" y="6216161"/>
            <a:ext cx="9067198" cy="3537440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89600" y="-1"/>
            <a:ext cx="7315200" cy="9753601"/>
          </a:xfrm>
          <a:prstGeom prst="rect">
            <a:avLst/>
          </a:prstGeom>
          <a:ln w="25400">
            <a:round/>
          </a:ln>
        </p:spPr>
      </p:pic>
      <p:sp>
        <p:nvSpPr>
          <p:cNvPr id="193" name="Shape 193"/>
          <p:cNvSpPr/>
          <p:nvPr>
            <p:ph type="sldNum" sz="quarter" idx="2"/>
          </p:nvPr>
        </p:nvSpPr>
        <p:spPr>
          <a:prstGeom prst="rect">
            <a:avLst/>
          </a:prstGeom>
          <a:solidFill>
            <a:srgbClr val="FFFFFF"/>
          </a:solidFill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194" name="Shape 194"/>
          <p:cNvSpPr/>
          <p:nvPr>
            <p:ph type="body" idx="1"/>
          </p:nvPr>
        </p:nvSpPr>
        <p:spPr>
          <a:xfrm>
            <a:off x="526741" y="933772"/>
            <a:ext cx="5527645" cy="810725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400"/>
              <a:t>winch</a:t>
            </a:r>
            <a:endParaRPr sz="3400"/>
          </a:p>
          <a:p>
            <a:pPr lvl="0">
              <a:defRPr sz="1800"/>
            </a:pPr>
            <a:r>
              <a:rPr sz="3400"/>
              <a:t>frame connection</a:t>
            </a:r>
            <a:endParaRPr sz="3400"/>
          </a:p>
          <a:p>
            <a:pPr lvl="0">
              <a:defRPr sz="1800"/>
            </a:pPr>
            <a:r>
              <a:rPr sz="3400"/>
              <a:t>laminated procedure</a:t>
            </a:r>
            <a:endParaRPr sz="3400"/>
          </a:p>
          <a:p>
            <a:pPr lvl="0">
              <a:defRPr sz="1800"/>
            </a:pPr>
            <a:r>
              <a:rPr sz="3400"/>
              <a:t>LN2 trap on He line</a:t>
            </a:r>
            <a:endParaRPr sz="3400"/>
          </a:p>
          <a:p>
            <a:pPr lvl="0">
              <a:defRPr sz="1800"/>
            </a:pPr>
            <a:r>
              <a:rPr sz="3400"/>
              <a:t>LTQ top</a:t>
            </a:r>
          </a:p>
        </p:txBody>
      </p:sp>
      <p:pic>
        <p:nvPicPr>
          <p:cNvPr id="195" name="GEDC3204.jpg"/>
          <p:cNvPicPr/>
          <p:nvPr/>
        </p:nvPicPr>
        <p:blipFill>
          <a:blip r:embed="rId3">
            <a:extLst/>
          </a:blip>
          <a:srcRect l="0" t="11469" r="30627" b="19830"/>
          <a:stretch>
            <a:fillRect/>
          </a:stretch>
        </p:blipFill>
        <p:spPr>
          <a:xfrm>
            <a:off x="-1" y="5527040"/>
            <a:ext cx="5690601" cy="4226561"/>
          </a:xfrm>
          <a:prstGeom prst="rect">
            <a:avLst/>
          </a:prstGeom>
          <a:ln w="25400">
            <a:round/>
          </a:ln>
        </p:spPr>
      </p:pic>
      <p:pic>
        <p:nvPicPr>
          <p:cNvPr id="196" name="GEDC3205.jpg"/>
          <p:cNvPicPr/>
          <p:nvPr/>
        </p:nvPicPr>
        <p:blipFill>
          <a:blip r:embed="rId4">
            <a:extLst/>
          </a:blip>
          <a:srcRect l="7835" t="20140" r="28060" b="8096"/>
          <a:stretch>
            <a:fillRect/>
          </a:stretch>
        </p:blipFill>
        <p:spPr>
          <a:xfrm>
            <a:off x="3048804" y="3309015"/>
            <a:ext cx="2638609" cy="2215415"/>
          </a:xfrm>
          <a:prstGeom prst="rect">
            <a:avLst/>
          </a:prstGeom>
          <a:ln w="25400">
            <a:round/>
          </a:ln>
        </p:spPr>
      </p:pic>
      <p:sp>
        <p:nvSpPr>
          <p:cNvPr id="197" name="Shape 197"/>
          <p:cNvSpPr/>
          <p:nvPr>
            <p:ph type="title"/>
          </p:nvPr>
        </p:nvSpPr>
        <p:spPr>
          <a:xfrm>
            <a:off x="0" y="-1"/>
            <a:ext cx="5690730" cy="970362"/>
          </a:xfrm>
          <a:prstGeom prst="rect">
            <a:avLst/>
          </a:prstGeom>
        </p:spPr>
        <p:txBody>
          <a:bodyPr/>
          <a:lstStyle>
            <a:lvl1pPr defTabSz="543305">
              <a:tabLst>
                <a:tab pos="698500" algn="l"/>
                <a:tab pos="1371600" algn="l"/>
                <a:tab pos="2044700" algn="l"/>
                <a:tab pos="2717800" algn="l"/>
                <a:tab pos="3390900" algn="l"/>
                <a:tab pos="4064000" algn="l"/>
                <a:tab pos="4737100" algn="l"/>
                <a:tab pos="5410200" algn="l"/>
                <a:tab pos="6083300" algn="l"/>
                <a:tab pos="6756400" algn="l"/>
                <a:tab pos="7429500" algn="l"/>
                <a:tab pos="8102600" algn="l"/>
                <a:tab pos="8496300" algn="l"/>
              </a:tabLst>
              <a:defRPr sz="576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766">
                <a:solidFill>
                  <a:srgbClr val="941100"/>
                </a:solidFill>
              </a:rPr>
              <a:t>Improvements</a:t>
            </a:r>
          </a:p>
        </p:txBody>
      </p:sp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200" name="Shape 200"/>
          <p:cNvSpPr/>
          <p:nvPr>
            <p:ph type="body" idx="1"/>
          </p:nvPr>
        </p:nvSpPr>
        <p:spPr>
          <a:xfrm>
            <a:off x="634197" y="951834"/>
            <a:ext cx="11578757" cy="37065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400"/>
              <a:t>using syringe pump to feed electro-spray ionizer</a:t>
            </a:r>
            <a:endParaRPr sz="3400"/>
          </a:p>
          <a:p>
            <a:pPr lvl="0">
              <a:defRPr sz="1800"/>
            </a:pPr>
            <a:r>
              <a:rPr sz="3400"/>
              <a:t>operating in LTQ normal mode: reverse from funnel mode</a:t>
            </a:r>
            <a:endParaRPr sz="3400"/>
          </a:p>
          <a:p>
            <a:pPr lvl="0">
              <a:defRPr sz="1800"/>
            </a:pPr>
            <a:r>
              <a:rPr sz="3400"/>
              <a:t>caffeine is lowest mass component of standard calibration mix</a:t>
            </a:r>
          </a:p>
        </p:txBody>
      </p:sp>
      <p:sp>
        <p:nvSpPr>
          <p:cNvPr id="201" name="Shape 2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Caffeine &amp; Isopropanol</a:t>
            </a:r>
          </a:p>
        </p:txBody>
      </p:sp>
      <p:pic>
        <p:nvPicPr>
          <p:cNvPr id="202" name="20150326-caffeine-end.jpg"/>
          <p:cNvPicPr/>
          <p:nvPr/>
        </p:nvPicPr>
        <p:blipFill>
          <a:blip r:embed="rId2">
            <a:extLst/>
          </a:blip>
          <a:srcRect l="0" t="24407" r="19055" b="4762"/>
          <a:stretch>
            <a:fillRect/>
          </a:stretch>
        </p:blipFill>
        <p:spPr>
          <a:xfrm>
            <a:off x="-154614" y="3636715"/>
            <a:ext cx="13004801" cy="6116638"/>
          </a:xfrm>
          <a:prstGeom prst="rect">
            <a:avLst/>
          </a:prstGeom>
          <a:ln w="25400">
            <a:round/>
          </a:ln>
        </p:spPr>
      </p:pic>
      <p:sp>
        <p:nvSpPr>
          <p:cNvPr id="203" name="Shape 203"/>
          <p:cNvSpPr/>
          <p:nvPr/>
        </p:nvSpPr>
        <p:spPr>
          <a:xfrm>
            <a:off x="11446978" y="5456546"/>
            <a:ext cx="1534133" cy="44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defTabSz="830862">
              <a:tabLst>
                <a:tab pos="1079500" algn="l"/>
                <a:tab pos="2108200" algn="l"/>
                <a:tab pos="3136900" algn="l"/>
                <a:tab pos="4165600" algn="l"/>
                <a:tab pos="5194300" algn="l"/>
                <a:tab pos="6223000" algn="l"/>
                <a:tab pos="7251700" algn="l"/>
                <a:tab pos="8280400" algn="l"/>
                <a:tab pos="9309100" algn="l"/>
                <a:tab pos="10337800" algn="l"/>
                <a:tab pos="11379200" algn="l"/>
                <a:tab pos="12407900" algn="l"/>
                <a:tab pos="13004800" algn="l"/>
              </a:tabLst>
              <a:defRPr sz="20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941100"/>
                </a:solidFill>
              </a:rPr>
              <a:t>Caffeine-H+</a:t>
            </a:r>
          </a:p>
        </p:txBody>
      </p:sp>
      <p:sp>
        <p:nvSpPr>
          <p:cNvPr id="204" name="Shape 204"/>
          <p:cNvSpPr/>
          <p:nvPr/>
        </p:nvSpPr>
        <p:spPr>
          <a:xfrm>
            <a:off x="3503006" y="4771126"/>
            <a:ext cx="969237" cy="4492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defTabSz="830862">
              <a:tabLst>
                <a:tab pos="1079500" algn="l"/>
                <a:tab pos="2108200" algn="l"/>
                <a:tab pos="3136900" algn="l"/>
                <a:tab pos="4165600" algn="l"/>
                <a:tab pos="5194300" algn="l"/>
                <a:tab pos="6223000" algn="l"/>
                <a:tab pos="7251700" algn="l"/>
                <a:tab pos="8280400" algn="l"/>
                <a:tab pos="9309100" algn="l"/>
                <a:tab pos="10337800" algn="l"/>
                <a:tab pos="11379200" algn="l"/>
                <a:tab pos="12407900" algn="l"/>
                <a:tab pos="13004800" algn="l"/>
              </a:tabLst>
              <a:defRPr sz="20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941100"/>
                </a:solidFill>
              </a:rPr>
              <a:t>IPA-H+</a:t>
            </a:r>
          </a:p>
        </p:txBody>
      </p:sp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roup 237"/>
          <p:cNvGrpSpPr/>
          <p:nvPr/>
        </p:nvGrpSpPr>
        <p:grpSpPr>
          <a:xfrm>
            <a:off x="-369945" y="2162456"/>
            <a:ext cx="13404168" cy="4271658"/>
            <a:chOff x="0" y="0"/>
            <a:chExt cx="13404166" cy="4271656"/>
          </a:xfrm>
        </p:grpSpPr>
        <p:pic>
          <p:nvPicPr>
            <p:cNvPr id="206" name="voltageprofile.png"/>
            <p:cNvPicPr/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-1" y="623272"/>
              <a:ext cx="13004801" cy="311931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grpSp>
          <p:nvGrpSpPr>
            <p:cNvPr id="209" name="Group 209"/>
            <p:cNvGrpSpPr/>
            <p:nvPr/>
          </p:nvGrpSpPr>
          <p:grpSpPr>
            <a:xfrm>
              <a:off x="11789808" y="156640"/>
              <a:ext cx="951232" cy="1257244"/>
              <a:chOff x="0" y="0"/>
              <a:chExt cx="951230" cy="1257242"/>
            </a:xfrm>
          </p:grpSpPr>
          <p:sp>
            <p:nvSpPr>
              <p:cNvPr id="207" name="Shape 207"/>
              <p:cNvSpPr/>
              <p:nvPr/>
            </p:nvSpPr>
            <p:spPr>
              <a:xfrm flipH="1">
                <a:off x="475615" y="463534"/>
                <a:ext cx="1" cy="793709"/>
              </a:xfrm>
              <a:prstGeom prst="line">
                <a:avLst/>
              </a:prstGeom>
              <a:noFill/>
              <a:ln w="50800" cap="flat">
                <a:solidFill>
                  <a:srgbClr val="94110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lvl="0"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08" name="Shape 208"/>
              <p:cNvSpPr/>
              <p:nvPr/>
            </p:nvSpPr>
            <p:spPr>
              <a:xfrm>
                <a:off x="0" y="0"/>
                <a:ext cx="951231" cy="5386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t">
                <a:noAutofit/>
              </a:bodyPr>
              <a:lstStyle>
                <a:lvl1pPr defTabSz="1300480">
                  <a:lnSpc>
                    <a:spcPct val="93000"/>
                  </a:lnSpc>
                  <a:defRPr sz="2400">
                    <a:solidFill>
                      <a:srgbClr val="941100"/>
                    </a:solidFill>
                    <a:uFill>
                      <a:solidFill>
                        <a:srgbClr val="00B05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sz="2400">
                    <a:solidFill>
                      <a:srgbClr val="941100"/>
                    </a:solidFill>
                    <a:uFill>
                      <a:solidFill>
                        <a:srgbClr val="00B050"/>
                      </a:solidFill>
                    </a:uFill>
                  </a:rPr>
                  <a:t>SPIG</a:t>
                </a:r>
              </a:p>
            </p:txBody>
          </p:sp>
        </p:grpSp>
        <p:grpSp>
          <p:nvGrpSpPr>
            <p:cNvPr id="212" name="Group 212"/>
            <p:cNvGrpSpPr/>
            <p:nvPr/>
          </p:nvGrpSpPr>
          <p:grpSpPr>
            <a:xfrm>
              <a:off x="11187877" y="1928727"/>
              <a:ext cx="951232" cy="1257244"/>
              <a:chOff x="0" y="0"/>
              <a:chExt cx="951230" cy="1257242"/>
            </a:xfrm>
          </p:grpSpPr>
          <p:sp>
            <p:nvSpPr>
              <p:cNvPr id="210" name="Shape 210"/>
              <p:cNvSpPr/>
              <p:nvPr/>
            </p:nvSpPr>
            <p:spPr>
              <a:xfrm flipH="1">
                <a:off x="475615" y="463534"/>
                <a:ext cx="1" cy="793709"/>
              </a:xfrm>
              <a:prstGeom prst="line">
                <a:avLst/>
              </a:prstGeom>
              <a:noFill/>
              <a:ln w="50800" cap="flat">
                <a:solidFill>
                  <a:srgbClr val="94110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lvl="0"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11" name="Shape 211"/>
              <p:cNvSpPr/>
              <p:nvPr/>
            </p:nvSpPr>
            <p:spPr>
              <a:xfrm>
                <a:off x="0" y="0"/>
                <a:ext cx="951231" cy="5386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t">
                <a:noAutofit/>
              </a:bodyPr>
              <a:lstStyle>
                <a:lvl1pPr defTabSz="1300480">
                  <a:lnSpc>
                    <a:spcPct val="93000"/>
                  </a:lnSpc>
                  <a:defRPr sz="2400">
                    <a:solidFill>
                      <a:srgbClr val="941100"/>
                    </a:solidFill>
                    <a:uFill>
                      <a:solidFill>
                        <a:srgbClr val="00B05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sz="2400">
                    <a:solidFill>
                      <a:srgbClr val="941100"/>
                    </a:solidFill>
                    <a:uFill>
                      <a:solidFill>
                        <a:srgbClr val="00B050"/>
                      </a:solidFill>
                    </a:uFill>
                  </a:rPr>
                  <a:t>AP</a:t>
                </a:r>
              </a:p>
            </p:txBody>
          </p:sp>
        </p:grpSp>
        <p:sp>
          <p:nvSpPr>
            <p:cNvPr id="213" name="Shape 213"/>
            <p:cNvSpPr/>
            <p:nvPr/>
          </p:nvSpPr>
          <p:spPr>
            <a:xfrm>
              <a:off x="9979254" y="690134"/>
              <a:ext cx="1067878" cy="771297"/>
            </a:xfrm>
            <a:prstGeom prst="line">
              <a:avLst/>
            </a:prstGeom>
            <a:noFill/>
            <a:ln w="50800" cap="flat">
              <a:solidFill>
                <a:srgbClr val="9411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14" name="Shape 214"/>
            <p:cNvSpPr/>
            <p:nvPr/>
          </p:nvSpPr>
          <p:spPr>
            <a:xfrm>
              <a:off x="8364149" y="204187"/>
              <a:ext cx="3158598" cy="538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t">
              <a:noAutofit/>
            </a:bodyPr>
            <a:lstStyle>
              <a:lvl1pPr defTabSz="1300480">
                <a:lnSpc>
                  <a:spcPct val="93000"/>
                </a:lnSpc>
                <a:def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</a:rPr>
                <a:t>Octupole</a:t>
              </a:r>
            </a:p>
          </p:txBody>
        </p:sp>
        <p:sp>
          <p:nvSpPr>
            <p:cNvPr id="215" name="Shape 215"/>
            <p:cNvSpPr/>
            <p:nvPr/>
          </p:nvSpPr>
          <p:spPr>
            <a:xfrm>
              <a:off x="9963398" y="667721"/>
              <a:ext cx="1" cy="793710"/>
            </a:xfrm>
            <a:prstGeom prst="line">
              <a:avLst/>
            </a:prstGeom>
            <a:noFill/>
            <a:ln w="50800" cap="flat">
              <a:solidFill>
                <a:srgbClr val="9411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16" name="Shape 216"/>
            <p:cNvSpPr/>
            <p:nvPr/>
          </p:nvSpPr>
          <p:spPr>
            <a:xfrm flipH="1">
              <a:off x="8879665" y="690156"/>
              <a:ext cx="1056719" cy="771275"/>
            </a:xfrm>
            <a:prstGeom prst="line">
              <a:avLst/>
            </a:prstGeom>
            <a:noFill/>
            <a:ln w="50800" cap="flat">
              <a:solidFill>
                <a:srgbClr val="9411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17" name="Shape 217"/>
            <p:cNvSpPr/>
            <p:nvPr/>
          </p:nvSpPr>
          <p:spPr>
            <a:xfrm flipV="1">
              <a:off x="9457656" y="1900365"/>
              <a:ext cx="1" cy="793710"/>
            </a:xfrm>
            <a:prstGeom prst="line">
              <a:avLst/>
            </a:prstGeom>
            <a:noFill/>
            <a:ln w="50800" cap="flat">
              <a:solidFill>
                <a:srgbClr val="9411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18" name="Shape 218"/>
            <p:cNvSpPr/>
            <p:nvPr/>
          </p:nvSpPr>
          <p:spPr>
            <a:xfrm>
              <a:off x="8966927" y="2721495"/>
              <a:ext cx="951231" cy="538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t">
              <a:noAutofit/>
            </a:bodyPr>
            <a:lstStyle>
              <a:lvl1pPr defTabSz="1300480">
                <a:lnSpc>
                  <a:spcPct val="93000"/>
                </a:lnSpc>
                <a:def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</a:rPr>
                <a:t>OAP2</a:t>
              </a:r>
            </a:p>
          </p:txBody>
        </p:sp>
        <p:sp>
          <p:nvSpPr>
            <p:cNvPr id="219" name="Shape 219"/>
            <p:cNvSpPr/>
            <p:nvPr/>
          </p:nvSpPr>
          <p:spPr>
            <a:xfrm flipV="1">
              <a:off x="10505265" y="1900365"/>
              <a:ext cx="1" cy="793710"/>
            </a:xfrm>
            <a:prstGeom prst="line">
              <a:avLst/>
            </a:prstGeom>
            <a:noFill/>
            <a:ln w="50800" cap="flat">
              <a:solidFill>
                <a:srgbClr val="9411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20" name="Shape 220"/>
            <p:cNvSpPr/>
            <p:nvPr/>
          </p:nvSpPr>
          <p:spPr>
            <a:xfrm>
              <a:off x="10014536" y="2721495"/>
              <a:ext cx="951232" cy="538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t">
              <a:noAutofit/>
            </a:bodyPr>
            <a:lstStyle>
              <a:lvl1pPr defTabSz="1300480">
                <a:lnSpc>
                  <a:spcPct val="93000"/>
                </a:lnSpc>
                <a:def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</a:rPr>
                <a:t>OAP1</a:t>
              </a:r>
            </a:p>
          </p:txBody>
        </p:sp>
        <p:sp>
          <p:nvSpPr>
            <p:cNvPr id="221" name="Shape 221"/>
            <p:cNvSpPr/>
            <p:nvPr/>
          </p:nvSpPr>
          <p:spPr>
            <a:xfrm flipV="1">
              <a:off x="8428109" y="2803477"/>
              <a:ext cx="1" cy="489782"/>
            </a:xfrm>
            <a:prstGeom prst="line">
              <a:avLst/>
            </a:prstGeom>
            <a:noFill/>
            <a:ln w="50800" cap="flat">
              <a:solidFill>
                <a:srgbClr val="9411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22" name="Shape 222"/>
            <p:cNvSpPr/>
            <p:nvPr/>
          </p:nvSpPr>
          <p:spPr>
            <a:xfrm>
              <a:off x="7937380" y="3173050"/>
              <a:ext cx="951232" cy="538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t">
              <a:noAutofit/>
            </a:bodyPr>
            <a:lstStyle>
              <a:lvl1pPr defTabSz="1300480">
                <a:lnSpc>
                  <a:spcPct val="93000"/>
                </a:lnSpc>
                <a:def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</a:rPr>
                <a:t>BL</a:t>
              </a:r>
            </a:p>
          </p:txBody>
        </p:sp>
        <p:sp>
          <p:nvSpPr>
            <p:cNvPr id="223" name="Shape 223"/>
            <p:cNvSpPr/>
            <p:nvPr/>
          </p:nvSpPr>
          <p:spPr>
            <a:xfrm flipV="1">
              <a:off x="12763043" y="1105627"/>
              <a:ext cx="1" cy="2527654"/>
            </a:xfrm>
            <a:prstGeom prst="line">
              <a:avLst/>
            </a:prstGeom>
            <a:noFill/>
            <a:ln w="50800" cap="flat">
              <a:solidFill>
                <a:srgbClr val="9411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24" name="Shape 224"/>
            <p:cNvSpPr/>
            <p:nvPr/>
          </p:nvSpPr>
          <p:spPr>
            <a:xfrm>
              <a:off x="12153555" y="3732979"/>
              <a:ext cx="1250612" cy="538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t">
              <a:noAutofit/>
            </a:bodyPr>
            <a:lstStyle>
              <a:lvl1pPr defTabSz="1300480">
                <a:lnSpc>
                  <a:spcPct val="93000"/>
                </a:lnSpc>
                <a:def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</a:rPr>
                <a:t>Funnel</a:t>
              </a:r>
            </a:p>
          </p:txBody>
        </p:sp>
        <p:grpSp>
          <p:nvGrpSpPr>
            <p:cNvPr id="227" name="Group 227"/>
            <p:cNvGrpSpPr/>
            <p:nvPr/>
          </p:nvGrpSpPr>
          <p:grpSpPr>
            <a:xfrm>
              <a:off x="6326894" y="348685"/>
              <a:ext cx="951232" cy="1257244"/>
              <a:chOff x="0" y="0"/>
              <a:chExt cx="951230" cy="1257242"/>
            </a:xfrm>
          </p:grpSpPr>
          <p:sp>
            <p:nvSpPr>
              <p:cNvPr id="225" name="Shape 225"/>
              <p:cNvSpPr/>
              <p:nvPr/>
            </p:nvSpPr>
            <p:spPr>
              <a:xfrm flipH="1">
                <a:off x="475615" y="463534"/>
                <a:ext cx="1" cy="793709"/>
              </a:xfrm>
              <a:prstGeom prst="line">
                <a:avLst/>
              </a:prstGeom>
              <a:noFill/>
              <a:ln w="50800" cap="flat">
                <a:solidFill>
                  <a:srgbClr val="94110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lvl="0"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26" name="Shape 226"/>
              <p:cNvSpPr/>
              <p:nvPr/>
            </p:nvSpPr>
            <p:spPr>
              <a:xfrm>
                <a:off x="0" y="0"/>
                <a:ext cx="951231" cy="5386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t">
                <a:noAutofit/>
              </a:bodyPr>
              <a:lstStyle>
                <a:lvl1pPr defTabSz="1300480">
                  <a:lnSpc>
                    <a:spcPct val="93000"/>
                  </a:lnSpc>
                  <a:defRPr sz="2400">
                    <a:solidFill>
                      <a:srgbClr val="941100"/>
                    </a:solidFill>
                    <a:uFill>
                      <a:solidFill>
                        <a:srgbClr val="00B05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sz="2400">
                    <a:solidFill>
                      <a:srgbClr val="941100"/>
                    </a:solidFill>
                    <a:uFill>
                      <a:solidFill>
                        <a:srgbClr val="00B050"/>
                      </a:solidFill>
                    </a:uFill>
                  </a:rPr>
                  <a:t>TF</a:t>
                </a:r>
              </a:p>
            </p:txBody>
          </p:sp>
        </p:grpSp>
        <p:sp>
          <p:nvSpPr>
            <p:cNvPr id="228" name="Shape 228"/>
            <p:cNvSpPr/>
            <p:nvPr/>
          </p:nvSpPr>
          <p:spPr>
            <a:xfrm>
              <a:off x="6600194" y="0"/>
              <a:ext cx="1488365" cy="538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t">
              <a:noAutofit/>
            </a:bodyPr>
            <a:lstStyle>
              <a:lvl1pPr defTabSz="1300480">
                <a:lnSpc>
                  <a:spcPct val="93000"/>
                </a:lnSpc>
                <a:def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</a:rPr>
                <a:t>TC</a:t>
              </a:r>
            </a:p>
          </p:txBody>
        </p:sp>
        <p:grpSp>
          <p:nvGrpSpPr>
            <p:cNvPr id="231" name="Group 231"/>
            <p:cNvGrpSpPr/>
            <p:nvPr/>
          </p:nvGrpSpPr>
          <p:grpSpPr>
            <a:xfrm>
              <a:off x="7356440" y="276436"/>
              <a:ext cx="951232" cy="1257244"/>
              <a:chOff x="0" y="0"/>
              <a:chExt cx="951230" cy="1257242"/>
            </a:xfrm>
          </p:grpSpPr>
          <p:sp>
            <p:nvSpPr>
              <p:cNvPr id="229" name="Shape 229"/>
              <p:cNvSpPr/>
              <p:nvPr/>
            </p:nvSpPr>
            <p:spPr>
              <a:xfrm flipH="1">
                <a:off x="475615" y="463534"/>
                <a:ext cx="1" cy="793709"/>
              </a:xfrm>
              <a:prstGeom prst="line">
                <a:avLst/>
              </a:prstGeom>
              <a:noFill/>
              <a:ln w="50800" cap="flat">
                <a:solidFill>
                  <a:srgbClr val="941100"/>
                </a:solidFill>
                <a:prstDash val="solid"/>
                <a:bevel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lvl="0" algn="l" defTabSz="457200">
                  <a:defRPr sz="16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30" name="Shape 230"/>
              <p:cNvSpPr/>
              <p:nvPr/>
            </p:nvSpPr>
            <p:spPr>
              <a:xfrm>
                <a:off x="0" y="0"/>
                <a:ext cx="951231" cy="5386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4186" tIns="54186" rIns="54186" bIns="54186" numCol="1" anchor="t">
                <a:noAutofit/>
              </a:bodyPr>
              <a:lstStyle>
                <a:lvl1pPr defTabSz="1300480">
                  <a:lnSpc>
                    <a:spcPct val="93000"/>
                  </a:lnSpc>
                  <a:defRPr sz="2400">
                    <a:solidFill>
                      <a:srgbClr val="941100"/>
                    </a:solidFill>
                    <a:uFill>
                      <a:solidFill>
                        <a:srgbClr val="00B05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sz="2400">
                    <a:solidFill>
                      <a:srgbClr val="941100"/>
                    </a:solidFill>
                    <a:uFill>
                      <a:solidFill>
                        <a:srgbClr val="00B050"/>
                      </a:solidFill>
                    </a:uFill>
                  </a:rPr>
                  <a:t>TB</a:t>
                </a:r>
              </a:p>
            </p:txBody>
          </p:sp>
        </p:grpSp>
        <p:sp>
          <p:nvSpPr>
            <p:cNvPr id="232" name="Shape 232"/>
            <p:cNvSpPr/>
            <p:nvPr/>
          </p:nvSpPr>
          <p:spPr>
            <a:xfrm>
              <a:off x="7326313" y="580781"/>
              <a:ext cx="1" cy="1241895"/>
            </a:xfrm>
            <a:prstGeom prst="line">
              <a:avLst/>
            </a:prstGeom>
            <a:noFill/>
            <a:ln w="50800" cap="flat">
              <a:solidFill>
                <a:srgbClr val="9411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3" name="Shape 233"/>
            <p:cNvSpPr/>
            <p:nvPr/>
          </p:nvSpPr>
          <p:spPr>
            <a:xfrm flipV="1">
              <a:off x="6242580" y="979192"/>
              <a:ext cx="1" cy="538678"/>
            </a:xfrm>
            <a:prstGeom prst="line">
              <a:avLst/>
            </a:prstGeom>
            <a:noFill/>
            <a:ln w="50800" cap="flat">
              <a:solidFill>
                <a:srgbClr val="9411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4" name="Shape 234"/>
            <p:cNvSpPr/>
            <p:nvPr/>
          </p:nvSpPr>
          <p:spPr>
            <a:xfrm>
              <a:off x="5787976" y="1619699"/>
              <a:ext cx="951231" cy="538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t">
              <a:noAutofit/>
            </a:bodyPr>
            <a:lstStyle>
              <a:lvl1pPr defTabSz="1300480">
                <a:lnSpc>
                  <a:spcPct val="93000"/>
                </a:lnSpc>
                <a:def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</a:rPr>
                <a:t>FL</a:t>
              </a:r>
            </a:p>
          </p:txBody>
        </p:sp>
        <p:sp>
          <p:nvSpPr>
            <p:cNvPr id="235" name="Shape 235"/>
            <p:cNvSpPr/>
            <p:nvPr/>
          </p:nvSpPr>
          <p:spPr>
            <a:xfrm flipV="1">
              <a:off x="5199496" y="901915"/>
              <a:ext cx="1" cy="1033546"/>
            </a:xfrm>
            <a:prstGeom prst="line">
              <a:avLst/>
            </a:prstGeom>
            <a:noFill/>
            <a:ln w="50800" cap="flat">
              <a:solidFill>
                <a:srgbClr val="9411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36" name="Shape 236"/>
            <p:cNvSpPr/>
            <p:nvPr/>
          </p:nvSpPr>
          <p:spPr>
            <a:xfrm>
              <a:off x="4472587" y="1962882"/>
              <a:ext cx="1453821" cy="7937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t">
              <a:noAutofit/>
            </a:bodyPr>
            <a:lstStyle>
              <a:lvl1pPr defTabSz="1300480">
                <a:lnSpc>
                  <a:spcPct val="93000"/>
                </a:lnSpc>
                <a:def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</a:rPr>
                <a:t>G</a:t>
              </a:r>
            </a:p>
          </p:txBody>
        </p:sp>
      </p:grpSp>
      <p:sp>
        <p:nvSpPr>
          <p:cNvPr id="238" name="Shape 238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239" name="Shape 2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14245">
              <a:tabLst>
                <a:tab pos="1054100" algn="l"/>
                <a:tab pos="2070100" algn="l"/>
                <a:tab pos="3073400" algn="l"/>
                <a:tab pos="4076700" algn="l"/>
                <a:tab pos="5092700" algn="l"/>
                <a:tab pos="6096000" algn="l"/>
                <a:tab pos="7112000" algn="l"/>
                <a:tab pos="8115300" algn="l"/>
                <a:tab pos="9131300" algn="l"/>
                <a:tab pos="10134600" algn="l"/>
                <a:tab pos="11150600" algn="l"/>
                <a:tab pos="12153900" algn="l"/>
                <a:tab pos="12738100" algn="l"/>
              </a:tabLst>
              <a:defRPr sz="6076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76">
                <a:solidFill>
                  <a:srgbClr val="941100"/>
                </a:solidFill>
              </a:rPr>
              <a:t>LTQ voltages for injecting from funnel</a:t>
            </a:r>
          </a:p>
        </p:txBody>
      </p:sp>
      <p:grpSp>
        <p:nvGrpSpPr>
          <p:cNvPr id="242" name="Group 242"/>
          <p:cNvGrpSpPr/>
          <p:nvPr/>
        </p:nvGrpSpPr>
        <p:grpSpPr>
          <a:xfrm>
            <a:off x="9906" y="6193837"/>
            <a:ext cx="13004801" cy="3533057"/>
            <a:chOff x="0" y="0"/>
            <a:chExt cx="13004800" cy="3533056"/>
          </a:xfrm>
        </p:grpSpPr>
        <p:pic>
          <p:nvPicPr>
            <p:cNvPr id="240" name="LTQ Scheme 2.jp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965032" cy="3533057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241" name="image1.jpg" descr="C:\Users\Thomas Brunner\OneDrive\EXO\CorelDraw\20140627-Funnel-concept-complete.jpg"/>
            <p:cNvPicPr/>
            <p:nvPr/>
          </p:nvPicPr>
          <p:blipFill>
            <a:blip r:embed="rId4">
              <a:extLst/>
            </a:blip>
            <a:srcRect l="0" t="0" r="12575" b="0"/>
            <a:stretch>
              <a:fillRect/>
            </a:stretch>
          </p:blipFill>
          <p:spPr>
            <a:xfrm flipH="1">
              <a:off x="10065473" y="802188"/>
              <a:ext cx="2939328" cy="11401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5" name="Group 245"/>
          <p:cNvGrpSpPr/>
          <p:nvPr/>
        </p:nvGrpSpPr>
        <p:grpSpPr>
          <a:xfrm>
            <a:off x="10354193" y="6021852"/>
            <a:ext cx="951232" cy="1257244"/>
            <a:chOff x="0" y="0"/>
            <a:chExt cx="951230" cy="1257242"/>
          </a:xfrm>
        </p:grpSpPr>
        <p:sp>
          <p:nvSpPr>
            <p:cNvPr id="243" name="Shape 243"/>
            <p:cNvSpPr/>
            <p:nvPr/>
          </p:nvSpPr>
          <p:spPr>
            <a:xfrm flipH="1">
              <a:off x="475615" y="463534"/>
              <a:ext cx="1" cy="793709"/>
            </a:xfrm>
            <a:prstGeom prst="line">
              <a:avLst/>
            </a:prstGeom>
            <a:noFill/>
            <a:ln w="50800" cap="flat">
              <a:solidFill>
                <a:srgbClr val="9411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4" name="Shape 244"/>
            <p:cNvSpPr/>
            <p:nvPr/>
          </p:nvSpPr>
          <p:spPr>
            <a:xfrm>
              <a:off x="0" y="0"/>
              <a:ext cx="951231" cy="538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t">
              <a:noAutofit/>
            </a:bodyPr>
            <a:lstStyle>
              <a:lvl1pPr defTabSz="1300480">
                <a:lnSpc>
                  <a:spcPct val="93000"/>
                </a:lnSpc>
                <a:def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</a:rPr>
                <a:t>SPIG</a:t>
              </a:r>
            </a:p>
          </p:txBody>
        </p:sp>
      </p:grpSp>
      <p:sp>
        <p:nvSpPr>
          <p:cNvPr id="246" name="Shape 246"/>
          <p:cNvSpPr/>
          <p:nvPr/>
        </p:nvSpPr>
        <p:spPr>
          <a:xfrm>
            <a:off x="8525577" y="6356662"/>
            <a:ext cx="1067878" cy="771297"/>
          </a:xfrm>
          <a:prstGeom prst="line">
            <a:avLst/>
          </a:prstGeom>
          <a:ln w="50800">
            <a:solidFill>
              <a:srgbClr val="941100"/>
            </a:solidFill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7" name="Shape 247"/>
          <p:cNvSpPr/>
          <p:nvPr/>
        </p:nvSpPr>
        <p:spPr>
          <a:xfrm>
            <a:off x="6910472" y="5870715"/>
            <a:ext cx="3158598" cy="538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/>
          <a:lstStyle>
            <a:lvl1pPr defTabSz="1300480">
              <a:lnSpc>
                <a:spcPct val="93000"/>
              </a:lnSpc>
              <a:defRPr sz="2400">
                <a:solidFill>
                  <a:srgbClr val="941100"/>
                </a:solidFill>
                <a:uFill>
                  <a:solidFill>
                    <a:srgbClr val="00B05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941100"/>
                </a:solidFill>
                <a:uFill>
                  <a:solidFill>
                    <a:srgbClr val="00B050"/>
                  </a:solidFill>
                </a:uFill>
              </a:rPr>
              <a:t>Octupole</a:t>
            </a:r>
          </a:p>
        </p:txBody>
      </p:sp>
      <p:grpSp>
        <p:nvGrpSpPr>
          <p:cNvPr id="250" name="Group 250"/>
          <p:cNvGrpSpPr/>
          <p:nvPr/>
        </p:nvGrpSpPr>
        <p:grpSpPr>
          <a:xfrm>
            <a:off x="9648663" y="5789249"/>
            <a:ext cx="951232" cy="1257244"/>
            <a:chOff x="0" y="0"/>
            <a:chExt cx="951230" cy="1257242"/>
          </a:xfrm>
        </p:grpSpPr>
        <p:sp>
          <p:nvSpPr>
            <p:cNvPr id="248" name="Shape 248"/>
            <p:cNvSpPr/>
            <p:nvPr/>
          </p:nvSpPr>
          <p:spPr>
            <a:xfrm flipH="1">
              <a:off x="475615" y="463534"/>
              <a:ext cx="1" cy="793709"/>
            </a:xfrm>
            <a:prstGeom prst="line">
              <a:avLst/>
            </a:prstGeom>
            <a:noFill/>
            <a:ln w="50800" cap="flat">
              <a:solidFill>
                <a:srgbClr val="9411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49" name="Shape 249"/>
            <p:cNvSpPr/>
            <p:nvPr/>
          </p:nvSpPr>
          <p:spPr>
            <a:xfrm>
              <a:off x="0" y="0"/>
              <a:ext cx="951231" cy="538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t">
              <a:noAutofit/>
            </a:bodyPr>
            <a:lstStyle>
              <a:lvl1pPr defTabSz="1300480">
                <a:lnSpc>
                  <a:spcPct val="93000"/>
                </a:lnSpc>
                <a:def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</a:rPr>
                <a:t>AP</a:t>
              </a:r>
            </a:p>
          </p:txBody>
        </p:sp>
      </p:grpSp>
      <p:sp>
        <p:nvSpPr>
          <p:cNvPr id="251" name="Shape 251"/>
          <p:cNvSpPr/>
          <p:nvPr/>
        </p:nvSpPr>
        <p:spPr>
          <a:xfrm flipV="1">
            <a:off x="7967854" y="7928138"/>
            <a:ext cx="1" cy="793709"/>
          </a:xfrm>
          <a:prstGeom prst="line">
            <a:avLst/>
          </a:prstGeom>
          <a:ln w="50800">
            <a:solidFill>
              <a:srgbClr val="941100"/>
            </a:solidFill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2" name="Shape 252"/>
          <p:cNvSpPr/>
          <p:nvPr/>
        </p:nvSpPr>
        <p:spPr>
          <a:xfrm>
            <a:off x="7477125" y="8749267"/>
            <a:ext cx="951232" cy="538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/>
          <a:lstStyle>
            <a:lvl1pPr defTabSz="1300480">
              <a:lnSpc>
                <a:spcPct val="93000"/>
              </a:lnSpc>
              <a:defRPr sz="2400">
                <a:solidFill>
                  <a:srgbClr val="941100"/>
                </a:solidFill>
                <a:uFill>
                  <a:solidFill>
                    <a:srgbClr val="00B05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941100"/>
                </a:solidFill>
                <a:uFill>
                  <a:solidFill>
                    <a:srgbClr val="00B050"/>
                  </a:solidFill>
                </a:uFill>
              </a:rPr>
              <a:t>OAP2</a:t>
            </a:r>
          </a:p>
        </p:txBody>
      </p:sp>
      <p:sp>
        <p:nvSpPr>
          <p:cNvPr id="253" name="Shape 253"/>
          <p:cNvSpPr/>
          <p:nvPr/>
        </p:nvSpPr>
        <p:spPr>
          <a:xfrm>
            <a:off x="8509721" y="6334249"/>
            <a:ext cx="1" cy="793710"/>
          </a:xfrm>
          <a:prstGeom prst="line">
            <a:avLst/>
          </a:prstGeom>
          <a:ln w="50800">
            <a:solidFill>
              <a:srgbClr val="941100"/>
            </a:solidFill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4" name="Shape 254"/>
          <p:cNvSpPr/>
          <p:nvPr/>
        </p:nvSpPr>
        <p:spPr>
          <a:xfrm flipH="1">
            <a:off x="7425988" y="6356685"/>
            <a:ext cx="1056719" cy="771274"/>
          </a:xfrm>
          <a:prstGeom prst="line">
            <a:avLst/>
          </a:prstGeom>
          <a:ln w="50800">
            <a:solidFill>
              <a:srgbClr val="941100"/>
            </a:solidFill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5" name="Shape 255"/>
          <p:cNvSpPr/>
          <p:nvPr/>
        </p:nvSpPr>
        <p:spPr>
          <a:xfrm flipV="1">
            <a:off x="9015463" y="7928138"/>
            <a:ext cx="1" cy="793709"/>
          </a:xfrm>
          <a:prstGeom prst="line">
            <a:avLst/>
          </a:prstGeom>
          <a:ln w="50800">
            <a:solidFill>
              <a:srgbClr val="941100"/>
            </a:solidFill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6" name="Shape 256"/>
          <p:cNvSpPr/>
          <p:nvPr/>
        </p:nvSpPr>
        <p:spPr>
          <a:xfrm>
            <a:off x="8524734" y="8749267"/>
            <a:ext cx="951232" cy="538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/>
          <a:lstStyle>
            <a:lvl1pPr defTabSz="1300480">
              <a:lnSpc>
                <a:spcPct val="93000"/>
              </a:lnSpc>
              <a:defRPr sz="2400">
                <a:solidFill>
                  <a:srgbClr val="941100"/>
                </a:solidFill>
                <a:uFill>
                  <a:solidFill>
                    <a:srgbClr val="00B05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941100"/>
                </a:solidFill>
                <a:uFill>
                  <a:solidFill>
                    <a:srgbClr val="00B050"/>
                  </a:solidFill>
                </a:uFill>
              </a:rPr>
              <a:t>OAP1</a:t>
            </a:r>
          </a:p>
        </p:txBody>
      </p:sp>
      <p:sp>
        <p:nvSpPr>
          <p:cNvPr id="257" name="Shape 257"/>
          <p:cNvSpPr/>
          <p:nvPr/>
        </p:nvSpPr>
        <p:spPr>
          <a:xfrm flipV="1">
            <a:off x="6974432" y="7928138"/>
            <a:ext cx="1" cy="793709"/>
          </a:xfrm>
          <a:prstGeom prst="line">
            <a:avLst/>
          </a:prstGeom>
          <a:ln w="50800">
            <a:solidFill>
              <a:srgbClr val="941100"/>
            </a:solidFill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8" name="Shape 258"/>
          <p:cNvSpPr/>
          <p:nvPr/>
        </p:nvSpPr>
        <p:spPr>
          <a:xfrm>
            <a:off x="6483703" y="8749267"/>
            <a:ext cx="951232" cy="538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/>
          <a:lstStyle>
            <a:lvl1pPr defTabSz="1300480">
              <a:lnSpc>
                <a:spcPct val="93000"/>
              </a:lnSpc>
              <a:defRPr sz="2400">
                <a:solidFill>
                  <a:srgbClr val="941100"/>
                </a:solidFill>
                <a:uFill>
                  <a:solidFill>
                    <a:srgbClr val="00B05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941100"/>
                </a:solidFill>
                <a:uFill>
                  <a:solidFill>
                    <a:srgbClr val="00B050"/>
                  </a:solidFill>
                </a:uFill>
              </a:rPr>
              <a:t>BL</a:t>
            </a:r>
          </a:p>
        </p:txBody>
      </p:sp>
      <p:sp>
        <p:nvSpPr>
          <p:cNvPr id="259" name="Shape 259"/>
          <p:cNvSpPr/>
          <p:nvPr/>
        </p:nvSpPr>
        <p:spPr>
          <a:xfrm flipV="1">
            <a:off x="5619765" y="7910075"/>
            <a:ext cx="1" cy="538678"/>
          </a:xfrm>
          <a:prstGeom prst="line">
            <a:avLst/>
          </a:prstGeom>
          <a:ln w="50800">
            <a:solidFill>
              <a:srgbClr val="941100"/>
            </a:solidFill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0" name="Shape 260"/>
          <p:cNvSpPr/>
          <p:nvPr/>
        </p:nvSpPr>
        <p:spPr>
          <a:xfrm>
            <a:off x="5165161" y="8550583"/>
            <a:ext cx="951231" cy="538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/>
          <a:lstStyle>
            <a:lvl1pPr defTabSz="1300480">
              <a:lnSpc>
                <a:spcPct val="93000"/>
              </a:lnSpc>
              <a:defRPr sz="2400">
                <a:solidFill>
                  <a:srgbClr val="941100"/>
                </a:solidFill>
                <a:uFill>
                  <a:solidFill>
                    <a:srgbClr val="00B05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941100"/>
                </a:solidFill>
                <a:uFill>
                  <a:solidFill>
                    <a:srgbClr val="00B050"/>
                  </a:solidFill>
                </a:uFill>
              </a:rPr>
              <a:t>FL</a:t>
            </a:r>
          </a:p>
        </p:txBody>
      </p:sp>
      <p:sp>
        <p:nvSpPr>
          <p:cNvPr id="261" name="Shape 261"/>
          <p:cNvSpPr/>
          <p:nvPr/>
        </p:nvSpPr>
        <p:spPr>
          <a:xfrm flipV="1">
            <a:off x="4468308" y="7832799"/>
            <a:ext cx="1" cy="1033546"/>
          </a:xfrm>
          <a:prstGeom prst="line">
            <a:avLst/>
          </a:prstGeom>
          <a:ln w="50800">
            <a:solidFill>
              <a:srgbClr val="941100"/>
            </a:solidFill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2" name="Shape 262"/>
          <p:cNvSpPr/>
          <p:nvPr/>
        </p:nvSpPr>
        <p:spPr>
          <a:xfrm>
            <a:off x="3741398" y="8893765"/>
            <a:ext cx="1453821" cy="793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/>
          <a:lstStyle/>
          <a:p>
            <a:pPr lvl="0" defTabSz="1300480">
              <a:lnSpc>
                <a:spcPct val="93000"/>
              </a:lnSpc>
              <a:defRPr sz="1800"/>
            </a:pPr>
            <a:r>
              <a:rPr sz="2400">
                <a:solidFill>
                  <a:srgbClr val="941100"/>
                </a:solidFill>
                <a:uFill>
                  <a:solidFill>
                    <a:srgbClr val="00B05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G</a:t>
            </a:r>
            <a:endParaRPr sz="2400">
              <a:solidFill>
                <a:srgbClr val="941100"/>
              </a:solidFill>
              <a:uFill>
                <a:solidFill>
                  <a:srgbClr val="00B05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defTabSz="1300480">
              <a:lnSpc>
                <a:spcPct val="93000"/>
              </a:lnSpc>
              <a:defRPr sz="1800"/>
            </a:pPr>
            <a:r>
              <a:rPr sz="2400">
                <a:solidFill>
                  <a:srgbClr val="941100"/>
                </a:solidFill>
                <a:uFill>
                  <a:solidFill>
                    <a:srgbClr val="00B05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Gate Lens</a:t>
            </a:r>
          </a:p>
        </p:txBody>
      </p:sp>
      <p:grpSp>
        <p:nvGrpSpPr>
          <p:cNvPr id="265" name="Group 265"/>
          <p:cNvGrpSpPr/>
          <p:nvPr/>
        </p:nvGrpSpPr>
        <p:grpSpPr>
          <a:xfrm>
            <a:off x="5324772" y="5870715"/>
            <a:ext cx="951232" cy="1257244"/>
            <a:chOff x="0" y="0"/>
            <a:chExt cx="951230" cy="1257242"/>
          </a:xfrm>
        </p:grpSpPr>
        <p:sp>
          <p:nvSpPr>
            <p:cNvPr id="263" name="Shape 263"/>
            <p:cNvSpPr/>
            <p:nvPr/>
          </p:nvSpPr>
          <p:spPr>
            <a:xfrm flipH="1">
              <a:off x="475615" y="463534"/>
              <a:ext cx="1" cy="793709"/>
            </a:xfrm>
            <a:prstGeom prst="line">
              <a:avLst/>
            </a:prstGeom>
            <a:noFill/>
            <a:ln w="50800" cap="flat">
              <a:solidFill>
                <a:srgbClr val="9411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64" name="Shape 264"/>
            <p:cNvSpPr/>
            <p:nvPr/>
          </p:nvSpPr>
          <p:spPr>
            <a:xfrm>
              <a:off x="0" y="0"/>
              <a:ext cx="951231" cy="538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t">
              <a:noAutofit/>
            </a:bodyPr>
            <a:lstStyle>
              <a:lvl1pPr defTabSz="1300480">
                <a:lnSpc>
                  <a:spcPct val="93000"/>
                </a:lnSpc>
                <a:def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</a:rPr>
                <a:t>TF</a:t>
              </a:r>
            </a:p>
          </p:txBody>
        </p:sp>
      </p:grpSp>
      <p:sp>
        <p:nvSpPr>
          <p:cNvPr id="266" name="Shape 266"/>
          <p:cNvSpPr/>
          <p:nvPr/>
        </p:nvSpPr>
        <p:spPr>
          <a:xfrm>
            <a:off x="6342254" y="6066686"/>
            <a:ext cx="1" cy="1241895"/>
          </a:xfrm>
          <a:prstGeom prst="line">
            <a:avLst/>
          </a:prstGeom>
          <a:ln w="50800">
            <a:solidFill>
              <a:srgbClr val="941100"/>
            </a:solidFill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7" name="Shape 267"/>
          <p:cNvSpPr/>
          <p:nvPr/>
        </p:nvSpPr>
        <p:spPr>
          <a:xfrm>
            <a:off x="5598072" y="5522029"/>
            <a:ext cx="1488365" cy="538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/>
          <a:lstStyle>
            <a:lvl1pPr defTabSz="1300480">
              <a:lnSpc>
                <a:spcPct val="93000"/>
              </a:lnSpc>
              <a:defRPr sz="2400">
                <a:solidFill>
                  <a:srgbClr val="941100"/>
                </a:solidFill>
                <a:uFill>
                  <a:solidFill>
                    <a:srgbClr val="00B05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941100"/>
                </a:solidFill>
                <a:uFill>
                  <a:solidFill>
                    <a:srgbClr val="00B050"/>
                  </a:solidFill>
                </a:uFill>
              </a:rPr>
              <a:t>TC</a:t>
            </a:r>
          </a:p>
        </p:txBody>
      </p:sp>
      <p:grpSp>
        <p:nvGrpSpPr>
          <p:cNvPr id="270" name="Group 270"/>
          <p:cNvGrpSpPr/>
          <p:nvPr/>
        </p:nvGrpSpPr>
        <p:grpSpPr>
          <a:xfrm>
            <a:off x="6318194" y="5870715"/>
            <a:ext cx="951232" cy="1257244"/>
            <a:chOff x="0" y="0"/>
            <a:chExt cx="951230" cy="1257242"/>
          </a:xfrm>
        </p:grpSpPr>
        <p:sp>
          <p:nvSpPr>
            <p:cNvPr id="268" name="Shape 268"/>
            <p:cNvSpPr/>
            <p:nvPr/>
          </p:nvSpPr>
          <p:spPr>
            <a:xfrm flipH="1">
              <a:off x="475615" y="463534"/>
              <a:ext cx="1" cy="793709"/>
            </a:xfrm>
            <a:prstGeom prst="line">
              <a:avLst/>
            </a:prstGeom>
            <a:noFill/>
            <a:ln w="50800" cap="flat">
              <a:solidFill>
                <a:srgbClr val="9411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69" name="Shape 269"/>
            <p:cNvSpPr/>
            <p:nvPr/>
          </p:nvSpPr>
          <p:spPr>
            <a:xfrm>
              <a:off x="0" y="0"/>
              <a:ext cx="951231" cy="538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t">
              <a:noAutofit/>
            </a:bodyPr>
            <a:lstStyle>
              <a:lvl1pPr defTabSz="1300480">
                <a:lnSpc>
                  <a:spcPct val="93000"/>
                </a:lnSpc>
                <a:def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</a:rPr>
                <a:t>TB</a:t>
              </a:r>
            </a:p>
          </p:txBody>
        </p:sp>
      </p:grpSp>
      <p:sp>
        <p:nvSpPr>
          <p:cNvPr id="271" name="Shape 271"/>
          <p:cNvSpPr/>
          <p:nvPr/>
        </p:nvSpPr>
        <p:spPr>
          <a:xfrm>
            <a:off x="12411161" y="6334249"/>
            <a:ext cx="1" cy="793710"/>
          </a:xfrm>
          <a:prstGeom prst="line">
            <a:avLst/>
          </a:prstGeom>
          <a:ln w="50800">
            <a:solidFill>
              <a:srgbClr val="941100"/>
            </a:solidFill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2" name="Shape 272"/>
          <p:cNvSpPr/>
          <p:nvPr>
            <p:ph type="body" idx="1"/>
          </p:nvPr>
        </p:nvSpPr>
        <p:spPr>
          <a:xfrm>
            <a:off x="634197" y="951834"/>
            <a:ext cx="11899856" cy="3957010"/>
          </a:xfrm>
          <a:prstGeom prst="rect">
            <a:avLst/>
          </a:prstGeom>
        </p:spPr>
        <p:txBody>
          <a:bodyPr/>
          <a:lstStyle/>
          <a:p>
            <a:pPr lvl="0" defTabSz="866986">
              <a:defRPr sz="1800"/>
            </a:pPr>
            <a:r>
              <a:rPr sz="3400"/>
              <a:t>Inject constantly into the trap (TB,TC,TF) from the back</a:t>
            </a:r>
            <a:endParaRPr sz="3400"/>
          </a:p>
          <a:p>
            <a:pPr lvl="0" defTabSz="866986">
              <a:defRPr sz="1800"/>
            </a:pPr>
            <a:r>
              <a:rPr sz="3400"/>
              <a:t>scans are at a rate of scan time + injection time</a:t>
            </a:r>
            <a:endParaRPr sz="3400"/>
          </a:p>
          <a:p>
            <a:pPr lvl="0" defTabSz="866986">
              <a:defRPr sz="1800"/>
            </a:pPr>
            <a:r>
              <a:rPr sz="3400"/>
              <a:t>injection time controls G</a:t>
            </a:r>
          </a:p>
        </p:txBody>
      </p:sp>
      <p:pic>
        <p:nvPicPr>
          <p:cNvPr id="273" name="image.png"/>
          <p:cNvPicPr/>
          <p:nvPr/>
        </p:nvPicPr>
        <p:blipFill>
          <a:blip r:embed="rId5">
            <a:extLst/>
          </a:blip>
          <a:srcRect l="3435" t="5193" r="48910" b="22830"/>
          <a:stretch>
            <a:fillRect/>
          </a:stretch>
        </p:blipFill>
        <p:spPr>
          <a:xfrm>
            <a:off x="6692676" y="4079508"/>
            <a:ext cx="180624" cy="169998"/>
          </a:xfrm>
          <a:prstGeom prst="rect">
            <a:avLst/>
          </a:prstGeom>
          <a:ln w="25400">
            <a:round/>
          </a:ln>
        </p:spPr>
      </p:pic>
      <p:pic>
        <p:nvPicPr>
          <p:cNvPr id="274" name="image.png"/>
          <p:cNvPicPr/>
          <p:nvPr/>
        </p:nvPicPr>
        <p:blipFill>
          <a:blip r:embed="rId5">
            <a:extLst/>
          </a:blip>
          <a:srcRect l="3435" t="5193" r="48910" b="22830"/>
          <a:stretch>
            <a:fillRect/>
          </a:stretch>
        </p:blipFill>
        <p:spPr>
          <a:xfrm>
            <a:off x="7051148" y="4079508"/>
            <a:ext cx="180623" cy="169998"/>
          </a:xfrm>
          <a:prstGeom prst="rect">
            <a:avLst/>
          </a:prstGeom>
          <a:ln w="25400">
            <a:round/>
          </a:ln>
        </p:spPr>
      </p:pic>
      <p:pic>
        <p:nvPicPr>
          <p:cNvPr id="275" name="image.png"/>
          <p:cNvPicPr/>
          <p:nvPr/>
        </p:nvPicPr>
        <p:blipFill>
          <a:blip r:embed="rId5">
            <a:extLst/>
          </a:blip>
          <a:srcRect l="3435" t="5193" r="48910" b="22830"/>
          <a:stretch>
            <a:fillRect/>
          </a:stretch>
        </p:blipFill>
        <p:spPr>
          <a:xfrm>
            <a:off x="6888588" y="4097570"/>
            <a:ext cx="180624" cy="169998"/>
          </a:xfrm>
          <a:prstGeom prst="rect">
            <a:avLst/>
          </a:prstGeom>
          <a:ln w="25400">
            <a:round/>
          </a:ln>
        </p:spPr>
      </p:pic>
      <p:pic>
        <p:nvPicPr>
          <p:cNvPr id="276" name="image.png"/>
          <p:cNvPicPr/>
          <p:nvPr/>
        </p:nvPicPr>
        <p:blipFill>
          <a:blip r:embed="rId5">
            <a:extLst/>
          </a:blip>
          <a:srcRect l="3435" t="5193" r="48910" b="22830"/>
          <a:stretch>
            <a:fillRect/>
          </a:stretch>
        </p:blipFill>
        <p:spPr>
          <a:xfrm>
            <a:off x="11750099" y="3573765"/>
            <a:ext cx="180623" cy="169998"/>
          </a:xfrm>
          <a:prstGeom prst="rect">
            <a:avLst/>
          </a:prstGeom>
          <a:ln w="25400">
            <a:round/>
          </a:ln>
        </p:spPr>
      </p:pic>
      <p:pic>
        <p:nvPicPr>
          <p:cNvPr id="277" name="image.png"/>
          <p:cNvPicPr/>
          <p:nvPr/>
        </p:nvPicPr>
        <p:blipFill>
          <a:blip r:embed="rId5">
            <a:extLst/>
          </a:blip>
          <a:srcRect l="3435" t="5193" r="48910" b="22830"/>
          <a:stretch>
            <a:fillRect/>
          </a:stretch>
        </p:blipFill>
        <p:spPr>
          <a:xfrm>
            <a:off x="10106436" y="3573765"/>
            <a:ext cx="180623" cy="169998"/>
          </a:xfrm>
          <a:prstGeom prst="rect">
            <a:avLst/>
          </a:prstGeom>
          <a:ln w="25400">
            <a:round/>
          </a:ln>
        </p:spPr>
      </p:pic>
      <p:pic>
        <p:nvPicPr>
          <p:cNvPr id="278" name="image.png"/>
          <p:cNvPicPr/>
          <p:nvPr/>
        </p:nvPicPr>
        <p:blipFill>
          <a:blip r:embed="rId5">
            <a:extLst/>
          </a:blip>
          <a:srcRect l="3435" t="5193" r="48910" b="22830"/>
          <a:stretch>
            <a:fillRect/>
          </a:stretch>
        </p:blipFill>
        <p:spPr>
          <a:xfrm>
            <a:off x="10630241" y="3573765"/>
            <a:ext cx="180623" cy="169998"/>
          </a:xfrm>
          <a:prstGeom prst="rect">
            <a:avLst/>
          </a:prstGeom>
          <a:ln w="25400">
            <a:round/>
          </a:ln>
        </p:spPr>
      </p:pic>
      <p:pic>
        <p:nvPicPr>
          <p:cNvPr id="279" name="image.png"/>
          <p:cNvPicPr/>
          <p:nvPr/>
        </p:nvPicPr>
        <p:blipFill>
          <a:blip r:embed="rId5">
            <a:extLst/>
          </a:blip>
          <a:srcRect l="3435" t="5193" r="48910" b="22830"/>
          <a:stretch>
            <a:fillRect/>
          </a:stretch>
        </p:blipFill>
        <p:spPr>
          <a:xfrm>
            <a:off x="11190170" y="3573765"/>
            <a:ext cx="180623" cy="169998"/>
          </a:xfrm>
          <a:prstGeom prst="rect">
            <a:avLst/>
          </a:prstGeom>
          <a:ln w="25400">
            <a:round/>
          </a:ln>
        </p:spPr>
      </p:pic>
      <p:pic>
        <p:nvPicPr>
          <p:cNvPr id="280" name="image.png"/>
          <p:cNvPicPr/>
          <p:nvPr/>
        </p:nvPicPr>
        <p:blipFill>
          <a:blip r:embed="rId5">
            <a:extLst/>
          </a:blip>
          <a:srcRect l="3435" t="5193" r="48910" b="22830"/>
          <a:stretch>
            <a:fillRect/>
          </a:stretch>
        </p:blipFill>
        <p:spPr>
          <a:xfrm>
            <a:off x="9564569" y="3573765"/>
            <a:ext cx="180624" cy="169998"/>
          </a:xfrm>
          <a:prstGeom prst="rect">
            <a:avLst/>
          </a:prstGeom>
          <a:ln w="25400">
            <a:round/>
          </a:ln>
        </p:spPr>
      </p:pic>
      <p:pic>
        <p:nvPicPr>
          <p:cNvPr id="281" name="image.png"/>
          <p:cNvPicPr/>
          <p:nvPr/>
        </p:nvPicPr>
        <p:blipFill>
          <a:blip r:embed="rId5">
            <a:extLst/>
          </a:blip>
          <a:srcRect l="3435" t="5193" r="48910" b="22830"/>
          <a:stretch>
            <a:fillRect/>
          </a:stretch>
        </p:blipFill>
        <p:spPr>
          <a:xfrm>
            <a:off x="9022703" y="3573765"/>
            <a:ext cx="180623" cy="169998"/>
          </a:xfrm>
          <a:prstGeom prst="rect">
            <a:avLst/>
          </a:prstGeom>
          <a:ln w="25400">
            <a:round/>
          </a:ln>
        </p:spPr>
      </p:pic>
      <p:pic>
        <p:nvPicPr>
          <p:cNvPr id="282" name="image.png"/>
          <p:cNvPicPr/>
          <p:nvPr/>
        </p:nvPicPr>
        <p:blipFill>
          <a:blip r:embed="rId5">
            <a:extLst/>
          </a:blip>
          <a:srcRect l="3435" t="5193" r="48910" b="22830"/>
          <a:stretch>
            <a:fillRect/>
          </a:stretch>
        </p:blipFill>
        <p:spPr>
          <a:xfrm>
            <a:off x="8480836" y="3573765"/>
            <a:ext cx="180623" cy="169998"/>
          </a:xfrm>
          <a:prstGeom prst="rect">
            <a:avLst/>
          </a:prstGeom>
          <a:ln w="25400">
            <a:round/>
          </a:ln>
        </p:spPr>
      </p:pic>
      <p:pic>
        <p:nvPicPr>
          <p:cNvPr id="283" name="image.png"/>
          <p:cNvPicPr/>
          <p:nvPr/>
        </p:nvPicPr>
        <p:blipFill>
          <a:blip r:embed="rId5">
            <a:extLst/>
          </a:blip>
          <a:srcRect l="3435" t="5193" r="48910" b="22830"/>
          <a:stretch>
            <a:fillRect/>
          </a:stretch>
        </p:blipFill>
        <p:spPr>
          <a:xfrm>
            <a:off x="7938969" y="3573765"/>
            <a:ext cx="180624" cy="169998"/>
          </a:xfrm>
          <a:prstGeom prst="rect">
            <a:avLst/>
          </a:prstGeom>
          <a:ln w="25400">
            <a:round/>
          </a:ln>
        </p:spPr>
      </p:pic>
      <p:pic>
        <p:nvPicPr>
          <p:cNvPr id="284" name="image.png"/>
          <p:cNvPicPr/>
          <p:nvPr/>
        </p:nvPicPr>
        <p:blipFill>
          <a:blip r:embed="rId5">
            <a:extLst/>
          </a:blip>
          <a:srcRect l="3435" t="5193" r="48910" b="22830"/>
          <a:stretch>
            <a:fillRect/>
          </a:stretch>
        </p:blipFill>
        <p:spPr>
          <a:xfrm>
            <a:off x="7397103" y="3646014"/>
            <a:ext cx="180623" cy="169999"/>
          </a:xfrm>
          <a:prstGeom prst="rect">
            <a:avLst/>
          </a:prstGeom>
          <a:ln w="25400">
            <a:round/>
          </a:ln>
        </p:spPr>
      </p:pic>
      <p:pic>
        <p:nvPicPr>
          <p:cNvPr id="285" name="image.png"/>
          <p:cNvPicPr/>
          <p:nvPr/>
        </p:nvPicPr>
        <p:blipFill>
          <a:blip r:embed="rId5">
            <a:extLst/>
          </a:blip>
          <a:srcRect l="3435" t="5193" r="48910" b="22830"/>
          <a:stretch>
            <a:fillRect/>
          </a:stretch>
        </p:blipFill>
        <p:spPr>
          <a:xfrm>
            <a:off x="12273903" y="3031899"/>
            <a:ext cx="180623" cy="169998"/>
          </a:xfrm>
          <a:prstGeom prst="rect">
            <a:avLst/>
          </a:prstGeom>
          <a:ln w="25400">
            <a:round/>
          </a:ln>
        </p:spPr>
      </p:pic>
      <p:pic>
        <p:nvPicPr>
          <p:cNvPr id="286" name="image.png"/>
          <p:cNvPicPr/>
          <p:nvPr/>
        </p:nvPicPr>
        <p:blipFill>
          <a:blip r:embed="rId5">
            <a:extLst/>
          </a:blip>
          <a:srcRect l="3435" t="5193" r="48910" b="22830"/>
          <a:stretch>
            <a:fillRect/>
          </a:stretch>
        </p:blipFill>
        <p:spPr>
          <a:xfrm>
            <a:off x="12743521" y="3031899"/>
            <a:ext cx="180623" cy="169998"/>
          </a:xfrm>
          <a:prstGeom prst="rect">
            <a:avLst/>
          </a:prstGeom>
          <a:ln w="25400">
            <a:round/>
          </a:ln>
        </p:spPr>
      </p:pic>
      <p:pic>
        <p:nvPicPr>
          <p:cNvPr id="287" name="image.png"/>
          <p:cNvPicPr/>
          <p:nvPr/>
        </p:nvPicPr>
        <p:blipFill>
          <a:blip r:embed="rId5">
            <a:extLst/>
          </a:blip>
          <a:srcRect l="3435" t="5193" r="48910" b="22830"/>
          <a:stretch>
            <a:fillRect/>
          </a:stretch>
        </p:blipFill>
        <p:spPr>
          <a:xfrm>
            <a:off x="6331432" y="3826637"/>
            <a:ext cx="180623" cy="169998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20150316-Cs-13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24757" y="3283107"/>
            <a:ext cx="8737078" cy="6552809"/>
          </a:xfrm>
          <a:prstGeom prst="rect">
            <a:avLst/>
          </a:prstGeom>
          <a:ln w="25400">
            <a:round/>
          </a:ln>
        </p:spPr>
      </p:pic>
      <p:sp>
        <p:nvSpPr>
          <p:cNvPr id="290" name="Shape 29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291" name="Shape 291"/>
          <p:cNvSpPr/>
          <p:nvPr>
            <p:ph type="body" idx="1"/>
          </p:nvPr>
        </p:nvSpPr>
        <p:spPr>
          <a:xfrm>
            <a:off x="634197" y="771212"/>
            <a:ext cx="11736675" cy="7854807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400"/>
              <a:t>fit the spectrum seen with Cesium </a:t>
            </a:r>
            <a:endParaRPr sz="3400"/>
          </a:p>
          <a:p>
            <a:pPr lvl="0">
              <a:defRPr sz="1800"/>
            </a:pPr>
            <a:r>
              <a:rPr sz="3400"/>
              <a:t>only stable mass 133u</a:t>
            </a:r>
            <a:endParaRPr sz="3400"/>
          </a:p>
          <a:p>
            <a:pPr lvl="0">
              <a:defRPr sz="1800"/>
            </a:pPr>
            <a:r>
              <a:rPr sz="3400"/>
              <a:t>0.25 u resolution in mass range of interest</a:t>
            </a:r>
            <a:endParaRPr sz="3400"/>
          </a:p>
          <a:p>
            <a:pPr lvl="0">
              <a:defRPr sz="1800"/>
            </a:pPr>
            <a:r>
              <a:rPr sz="3400"/>
              <a:t>injects from same side as funnel</a:t>
            </a:r>
            <a:endParaRPr sz="3400"/>
          </a:p>
          <a:p>
            <a:pPr lvl="0">
              <a:defRPr sz="1800"/>
            </a:pPr>
            <a:r>
              <a:rPr sz="3400"/>
              <a:t>no mass shift in reverse operations</a:t>
            </a:r>
            <a:endParaRPr sz="3400"/>
          </a:p>
          <a:p>
            <a:pPr lvl="0">
              <a:defRPr sz="1800"/>
            </a:pPr>
            <a:r>
              <a:rPr sz="3400"/>
              <a:t>floated source to </a:t>
            </a:r>
            <a:br>
              <a:rPr sz="3400"/>
            </a:br>
            <a:r>
              <a:rPr sz="3400"/>
              <a:t>simulate lower energy </a:t>
            </a:r>
            <a:br>
              <a:rPr sz="3400"/>
            </a:br>
            <a:r>
              <a:rPr sz="3400"/>
              <a:t>ions from SPIG and </a:t>
            </a:r>
            <a:br>
              <a:rPr sz="3400"/>
            </a:br>
            <a:r>
              <a:rPr sz="3400"/>
              <a:t>observed ions</a:t>
            </a:r>
          </a:p>
        </p:txBody>
      </p:sp>
      <p:sp>
        <p:nvSpPr>
          <p:cNvPr id="292" name="Shape 2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Cesium Injection</a:t>
            </a:r>
          </a:p>
        </p:txBody>
      </p:sp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pic>
        <p:nvPicPr>
          <p:cNvPr id="295" name="20150403-ltq-funnel-ar-set-summary-slength-total_2.png"/>
          <p:cNvPicPr/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9030" y="1276970"/>
            <a:ext cx="13004801" cy="8440506"/>
          </a:xfrm>
          <a:prstGeom prst="rect">
            <a:avLst/>
          </a:prstGeom>
          <a:ln w="25400">
            <a:round/>
          </a:ln>
        </p:spPr>
      </p:pic>
      <p:sp>
        <p:nvSpPr>
          <p:cNvPr id="296" name="Shape 29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On Injection Time</a:t>
            </a:r>
          </a:p>
        </p:txBody>
      </p:sp>
      <p:sp>
        <p:nvSpPr>
          <p:cNvPr id="297" name="Shape 297"/>
          <p:cNvSpPr/>
          <p:nvPr>
            <p:ph type="body" idx="1"/>
          </p:nvPr>
        </p:nvSpPr>
        <p:spPr>
          <a:xfrm>
            <a:off x="7716165" y="1584012"/>
            <a:ext cx="4638395" cy="736810"/>
          </a:xfrm>
          <a:prstGeom prst="rect">
            <a:avLst/>
          </a:prstGeom>
        </p:spPr>
        <p:txBody>
          <a:bodyPr/>
          <a:lstStyle>
            <a:lvl1pPr marL="147319" indent="-147319" algn="ctr" defTabSz="353568">
              <a:lnSpc>
                <a:spcPct val="100000"/>
              </a:lnSpc>
              <a:buSzTx/>
              <a:buNone/>
              <a:tabLst>
                <a:tab pos="431800" algn="l"/>
                <a:tab pos="850900" algn="l"/>
                <a:tab pos="1270000" algn="l"/>
                <a:tab pos="1689100" algn="l"/>
                <a:tab pos="2120900" algn="l"/>
                <a:tab pos="2540000" algn="l"/>
                <a:tab pos="2959100" algn="l"/>
                <a:tab pos="3378200" algn="l"/>
                <a:tab pos="3467100" algn="l"/>
                <a:tab pos="3708400" algn="l"/>
              </a:tabLst>
              <a:defRPr sz="4059"/>
            </a:lvl1pPr>
          </a:lstStyle>
          <a:p>
            <a:pPr lvl="0">
              <a:defRPr sz="1800"/>
            </a:pPr>
            <a:r>
              <a:rPr sz="4059"/>
              <a:t>20150403 Argon</a:t>
            </a:r>
          </a:p>
        </p:txBody>
      </p:sp>
      <p:sp>
        <p:nvSpPr>
          <p:cNvPr id="298" name="Shape 298"/>
          <p:cNvSpPr/>
          <p:nvPr/>
        </p:nvSpPr>
        <p:spPr>
          <a:xfrm>
            <a:off x="-1" y="717025"/>
            <a:ext cx="13004801" cy="736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>
            <a:normAutofit fontScale="100000" lnSpcReduction="0"/>
          </a:bodyPr>
          <a:lstStyle>
            <a:lvl1pPr marL="134619" indent="-134619" defTabSz="459502">
              <a:tabLst>
                <a:tab pos="571500" algn="l"/>
                <a:tab pos="1117600" algn="l"/>
                <a:tab pos="1663700" algn="l"/>
                <a:tab pos="2209800" algn="l"/>
                <a:tab pos="2755900" algn="l"/>
                <a:tab pos="3302000" algn="l"/>
                <a:tab pos="3848100" algn="l"/>
                <a:tab pos="4381500" algn="l"/>
                <a:tab pos="4508500" algn="l"/>
                <a:tab pos="4813300" algn="l"/>
              </a:tabLst>
              <a:defRPr sz="3709"/>
            </a:lvl1pPr>
          </a:lstStyle>
          <a:p>
            <a:pPr lvl="0">
              <a:defRPr sz="1800"/>
            </a:pPr>
            <a:r>
              <a:rPr sz="3709"/>
              <a:t>~the time that the ions collide in trap before being measured</a:t>
            </a:r>
          </a:p>
        </p:txBody>
      </p:sp>
      <p:sp>
        <p:nvSpPr>
          <p:cNvPr id="299" name="Shape 299"/>
          <p:cNvSpPr/>
          <p:nvPr/>
        </p:nvSpPr>
        <p:spPr>
          <a:xfrm flipV="1">
            <a:off x="6388658" y="6574490"/>
            <a:ext cx="1" cy="1659332"/>
          </a:xfrm>
          <a:prstGeom prst="line">
            <a:avLst/>
          </a:prstGeom>
          <a:ln w="88900">
            <a:solidFill>
              <a:srgbClr val="941100"/>
            </a:solidFill>
            <a:miter lim="400000"/>
            <a:headEnd type="triangle"/>
          </a:ln>
        </p:spPr>
        <p:txBody>
          <a:bodyPr lIns="72248" tIns="72248" rIns="72248" bIns="72248" anchor="ctr"/>
          <a:lstStyle/>
          <a:p>
            <a:pPr lvl="0" marL="40639" marR="40639" defTabSz="914400">
              <a:defRPr sz="58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300" name="Shape 300"/>
          <p:cNvSpPr/>
          <p:nvPr/>
        </p:nvSpPr>
        <p:spPr>
          <a:xfrm>
            <a:off x="4810904" y="5446621"/>
            <a:ext cx="3376468" cy="1033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>
            <a:normAutofit fontScale="100000" lnSpcReduction="0"/>
          </a:bodyPr>
          <a:lstStyle/>
          <a:p>
            <a:pPr lvl="0" marL="111760" indent="-111760" defTabSz="381474">
              <a:tabLst>
                <a:tab pos="469900" algn="l"/>
                <a:tab pos="9271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44900" algn="l"/>
                <a:tab pos="3733800" algn="l"/>
                <a:tab pos="4000500" algn="l"/>
              </a:tabLst>
              <a:defRPr sz="1800"/>
            </a:pPr>
            <a:r>
              <a:rPr sz="2904"/>
              <a:t>measurement time</a:t>
            </a:r>
            <a:endParaRPr sz="2904"/>
          </a:p>
          <a:p>
            <a:pPr lvl="0" marL="111760" indent="-111760" defTabSz="381474">
              <a:tabLst>
                <a:tab pos="469900" algn="l"/>
                <a:tab pos="927100" algn="l"/>
                <a:tab pos="1371600" algn="l"/>
                <a:tab pos="1828800" algn="l"/>
                <a:tab pos="2286000" algn="l"/>
                <a:tab pos="2730500" algn="l"/>
                <a:tab pos="3187700" algn="l"/>
                <a:tab pos="3644900" algn="l"/>
                <a:tab pos="3733800" algn="l"/>
                <a:tab pos="4000500" algn="l"/>
              </a:tabLst>
              <a:defRPr sz="1800"/>
            </a:pPr>
            <a:r>
              <a:rPr sz="2904"/>
              <a:t>~60 ms</a:t>
            </a:r>
          </a:p>
        </p:txBody>
      </p:sp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303" name="Shape 3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3 bar argon with purifier</a:t>
            </a:r>
          </a:p>
        </p:txBody>
      </p:sp>
      <p:pic>
        <p:nvPicPr>
          <p:cNvPr id="304" name="20150403-timing-post-set-3.jpg"/>
          <p:cNvPicPr/>
          <p:nvPr/>
        </p:nvPicPr>
        <p:blipFill>
          <a:blip r:embed="rId2">
            <a:extLst/>
          </a:blip>
          <a:srcRect l="0" t="18278" r="0" b="1630"/>
          <a:stretch>
            <a:fillRect/>
          </a:stretch>
        </p:blipFill>
        <p:spPr>
          <a:xfrm>
            <a:off x="-90312" y="2296834"/>
            <a:ext cx="13185424" cy="7456535"/>
          </a:xfrm>
          <a:prstGeom prst="rect">
            <a:avLst/>
          </a:prstGeom>
          <a:ln w="25400">
            <a:round/>
          </a:ln>
        </p:spPr>
      </p:pic>
      <p:sp>
        <p:nvSpPr>
          <p:cNvPr id="305" name="Shape 305"/>
          <p:cNvSpPr/>
          <p:nvPr/>
        </p:nvSpPr>
        <p:spPr>
          <a:xfrm>
            <a:off x="8827514" y="8109242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50 ms</a:t>
            </a:r>
          </a:p>
        </p:txBody>
      </p:sp>
      <p:sp>
        <p:nvSpPr>
          <p:cNvPr id="306" name="Shape 306"/>
          <p:cNvSpPr/>
          <p:nvPr/>
        </p:nvSpPr>
        <p:spPr>
          <a:xfrm>
            <a:off x="8827514" y="6917135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100 ms</a:t>
            </a:r>
          </a:p>
        </p:txBody>
      </p:sp>
      <p:sp>
        <p:nvSpPr>
          <p:cNvPr id="307" name="Shape 307"/>
          <p:cNvSpPr/>
          <p:nvPr/>
        </p:nvSpPr>
        <p:spPr>
          <a:xfrm>
            <a:off x="8827514" y="5761153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500 ms</a:t>
            </a:r>
          </a:p>
        </p:txBody>
      </p:sp>
      <p:sp>
        <p:nvSpPr>
          <p:cNvPr id="308" name="Shape 308"/>
          <p:cNvSpPr/>
          <p:nvPr/>
        </p:nvSpPr>
        <p:spPr>
          <a:xfrm>
            <a:off x="8827514" y="4641295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48665">
              <a:tabLst>
                <a:tab pos="584200" algn="l"/>
                <a:tab pos="1130300" algn="l"/>
                <a:tab pos="1689100" algn="l"/>
                <a:tab pos="2247900" algn="l"/>
                <a:tab pos="2806700" algn="l"/>
                <a:tab pos="3352800" algn="l"/>
                <a:tab pos="3911600" algn="l"/>
                <a:tab pos="4470400" algn="l"/>
                <a:tab pos="5029200" algn="l"/>
                <a:tab pos="5588000" algn="l"/>
                <a:tab pos="6134100" algn="l"/>
                <a:tab pos="6692900" algn="l"/>
                <a:tab pos="7010400" algn="l"/>
              </a:tabLst>
              <a:defRPr sz="3348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48">
                <a:solidFill>
                  <a:srgbClr val="941100"/>
                </a:solidFill>
              </a:rPr>
              <a:t>1000 ms</a:t>
            </a:r>
          </a:p>
        </p:txBody>
      </p:sp>
      <p:sp>
        <p:nvSpPr>
          <p:cNvPr id="309" name="Shape 309"/>
          <p:cNvSpPr/>
          <p:nvPr/>
        </p:nvSpPr>
        <p:spPr>
          <a:xfrm>
            <a:off x="8827514" y="3521437"/>
            <a:ext cx="1750854" cy="65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48665">
              <a:tabLst>
                <a:tab pos="584200" algn="l"/>
                <a:tab pos="1130300" algn="l"/>
                <a:tab pos="1689100" algn="l"/>
                <a:tab pos="2247900" algn="l"/>
                <a:tab pos="2806700" algn="l"/>
                <a:tab pos="3352800" algn="l"/>
                <a:tab pos="3911600" algn="l"/>
                <a:tab pos="4470400" algn="l"/>
                <a:tab pos="5029200" algn="l"/>
                <a:tab pos="5588000" algn="l"/>
                <a:tab pos="6134100" algn="l"/>
                <a:tab pos="6692900" algn="l"/>
                <a:tab pos="7010400" algn="l"/>
              </a:tabLst>
              <a:defRPr sz="3348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48">
                <a:solidFill>
                  <a:srgbClr val="941100"/>
                </a:solidFill>
              </a:rPr>
              <a:t>2000 ms</a:t>
            </a:r>
          </a:p>
        </p:txBody>
      </p:sp>
      <p:sp>
        <p:nvSpPr>
          <p:cNvPr id="310" name="Shape 310"/>
          <p:cNvSpPr/>
          <p:nvPr/>
        </p:nvSpPr>
        <p:spPr>
          <a:xfrm>
            <a:off x="8827514" y="2347393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48665">
              <a:tabLst>
                <a:tab pos="584200" algn="l"/>
                <a:tab pos="1130300" algn="l"/>
                <a:tab pos="1689100" algn="l"/>
                <a:tab pos="2247900" algn="l"/>
                <a:tab pos="2806700" algn="l"/>
                <a:tab pos="3352800" algn="l"/>
                <a:tab pos="3911600" algn="l"/>
                <a:tab pos="4470400" algn="l"/>
                <a:tab pos="5029200" algn="l"/>
                <a:tab pos="5588000" algn="l"/>
                <a:tab pos="6134100" algn="l"/>
                <a:tab pos="6692900" algn="l"/>
                <a:tab pos="7010400" algn="l"/>
              </a:tabLst>
              <a:defRPr sz="3348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48">
                <a:solidFill>
                  <a:srgbClr val="941100"/>
                </a:solidFill>
              </a:rPr>
              <a:t>8000 ms</a:t>
            </a:r>
          </a:p>
        </p:txBody>
      </p:sp>
      <p:sp>
        <p:nvSpPr>
          <p:cNvPr id="311" name="Shape 311"/>
          <p:cNvSpPr/>
          <p:nvPr/>
        </p:nvSpPr>
        <p:spPr>
          <a:xfrm>
            <a:off x="4243055" y="1781037"/>
            <a:ext cx="1750854" cy="65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105u</a:t>
            </a:r>
          </a:p>
        </p:txBody>
      </p:sp>
      <p:sp>
        <p:nvSpPr>
          <p:cNvPr id="312" name="Shape 312"/>
          <p:cNvSpPr/>
          <p:nvPr/>
        </p:nvSpPr>
        <p:spPr>
          <a:xfrm>
            <a:off x="5544650" y="2196469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127u</a:t>
            </a:r>
          </a:p>
        </p:txBody>
      </p:sp>
      <p:sp>
        <p:nvSpPr>
          <p:cNvPr id="313" name="Shape 313"/>
          <p:cNvSpPr/>
          <p:nvPr/>
        </p:nvSpPr>
        <p:spPr>
          <a:xfrm>
            <a:off x="10136089" y="8903015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m/z</a:t>
            </a:r>
          </a:p>
        </p:txBody>
      </p:sp>
      <p:sp>
        <p:nvSpPr>
          <p:cNvPr id="314" name="Shape 314"/>
          <p:cNvSpPr/>
          <p:nvPr/>
        </p:nvSpPr>
        <p:spPr>
          <a:xfrm>
            <a:off x="-1" y="717025"/>
            <a:ext cx="13004801" cy="736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>
            <a:normAutofit fontScale="100000" lnSpcReduction="0"/>
          </a:bodyPr>
          <a:lstStyle>
            <a:lvl1pPr marL="147319" indent="-147319" defTabSz="502852">
              <a:tabLst>
                <a:tab pos="622300" algn="l"/>
                <a:tab pos="1219200" algn="l"/>
                <a:tab pos="1816100" algn="l"/>
                <a:tab pos="2413000" algn="l"/>
                <a:tab pos="3009900" algn="l"/>
                <a:tab pos="3606800" algn="l"/>
                <a:tab pos="4203700" algn="l"/>
                <a:tab pos="4800600" algn="l"/>
                <a:tab pos="4927600" algn="l"/>
                <a:tab pos="5270500" algn="l"/>
              </a:tabLst>
              <a:defRPr sz="4059"/>
            </a:lvl1pPr>
          </a:lstStyle>
          <a:p>
            <a:pPr lvl="0">
              <a:defRPr sz="1800"/>
            </a:pPr>
            <a:r>
              <a:rPr sz="4059"/>
              <a:t>looking at the mass peaks that make up these scans</a:t>
            </a: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10557907" y="698380"/>
            <a:ext cx="2234305" cy="6592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defTabSz="650240">
              <a:defRPr sz="1800"/>
            </a:pPr>
            <a:r>
              <a:rPr>
                <a:solidFill>
                  <a:srgbClr val="C0504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0</a:t>
            </a:r>
            <a:r>
              <a:rPr>
                <a:solidFill>
                  <a:srgbClr val="C0504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νββ</a:t>
            </a:r>
            <a:r>
              <a:rPr>
                <a:solidFill>
                  <a:srgbClr val="C0504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>
                <a:solidFill>
                  <a:srgbClr val="C0504D"/>
                </a:solidFill>
                <a:latin typeface="Arial Bold"/>
                <a:ea typeface="Arial Bold"/>
                <a:cs typeface="Arial Bold"/>
                <a:sym typeface="Arial Bold"/>
              </a:rPr>
              <a:t>peak</a:t>
            </a:r>
            <a:endParaRPr sz="3400">
              <a:latin typeface="Arial"/>
              <a:ea typeface="Arial"/>
              <a:cs typeface="Arial"/>
              <a:sym typeface="Arial"/>
            </a:endParaRPr>
          </a:p>
          <a:p>
            <a:pPr lvl="0" defTabSz="650240">
              <a:defRPr sz="1800"/>
            </a:pPr>
            <a:r>
              <a:rPr>
                <a:solidFill>
                  <a:srgbClr val="C0504D"/>
                </a:solidFill>
                <a:latin typeface="Arial Bold"/>
                <a:ea typeface="Arial Bold"/>
                <a:cs typeface="Arial Bold"/>
                <a:sym typeface="Arial Bold"/>
              </a:rPr>
              <a:t>(normalized to 10</a:t>
            </a:r>
            <a:r>
              <a:rPr baseline="30444">
                <a:solidFill>
                  <a:srgbClr val="C0504D"/>
                </a:solidFill>
                <a:latin typeface="Arial Bold"/>
                <a:ea typeface="Arial Bold"/>
                <a:cs typeface="Arial Bold"/>
                <a:sym typeface="Arial Bold"/>
              </a:rPr>
              <a:t>-6</a:t>
            </a:r>
            <a:r>
              <a:rPr>
                <a:solidFill>
                  <a:srgbClr val="C0504D"/>
                </a:solidFill>
                <a:latin typeface="Arial Bold"/>
                <a:ea typeface="Arial Bold"/>
                <a:cs typeface="Arial Bold"/>
                <a:sym typeface="Arial Bold"/>
              </a:rPr>
              <a:t>)</a:t>
            </a:r>
          </a:p>
        </p:txBody>
      </p:sp>
      <p:pic>
        <p:nvPicPr>
          <p:cNvPr id="19" name="image1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59525" y="1455289"/>
            <a:ext cx="6692572" cy="513903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20"/>
          <p:cNvSpPr/>
          <p:nvPr>
            <p:ph type="sldNum" sz="quarter" idx="2"/>
          </p:nvPr>
        </p:nvSpPr>
        <p:spPr>
          <a:xfrm>
            <a:off x="12579791" y="131300"/>
            <a:ext cx="227280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Double Beta Decay</a:t>
            </a:r>
          </a:p>
        </p:txBody>
      </p:sp>
      <p:sp>
        <p:nvSpPr>
          <p:cNvPr id="22" name="Shape 22"/>
          <p:cNvSpPr/>
          <p:nvPr/>
        </p:nvSpPr>
        <p:spPr>
          <a:xfrm>
            <a:off x="10331752" y="3752520"/>
            <a:ext cx="2628053" cy="659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defTabSz="650240">
              <a:defRPr sz="1800"/>
            </a:pPr>
            <a:r>
              <a:rPr>
                <a:solidFill>
                  <a:srgbClr val="C0504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0</a:t>
            </a:r>
            <a:r>
              <a:rPr>
                <a:solidFill>
                  <a:srgbClr val="C0504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νββ</a:t>
            </a:r>
            <a:r>
              <a:rPr>
                <a:solidFill>
                  <a:srgbClr val="C0504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>
                <a:solidFill>
                  <a:srgbClr val="C0504D"/>
                </a:solidFill>
                <a:latin typeface="Arial Bold"/>
                <a:ea typeface="Arial Bold"/>
                <a:cs typeface="Arial Bold"/>
                <a:sym typeface="Arial Bold"/>
              </a:rPr>
              <a:t>peak</a:t>
            </a:r>
            <a:endParaRPr sz="3400">
              <a:latin typeface="Arial"/>
              <a:ea typeface="Arial"/>
              <a:cs typeface="Arial"/>
              <a:sym typeface="Arial"/>
            </a:endParaRPr>
          </a:p>
          <a:p>
            <a:pPr lvl="0" algn="l" defTabSz="650240">
              <a:defRPr sz="1800"/>
            </a:pPr>
            <a:r>
              <a:rPr>
                <a:solidFill>
                  <a:srgbClr val="C0504D"/>
                </a:solidFill>
                <a:latin typeface="Arial Bold"/>
                <a:ea typeface="Arial Bold"/>
                <a:cs typeface="Arial Bold"/>
                <a:sym typeface="Arial Bold"/>
              </a:rPr>
              <a:t>(normalized to 10</a:t>
            </a:r>
            <a:r>
              <a:rPr baseline="30444">
                <a:solidFill>
                  <a:srgbClr val="C0504D"/>
                </a:solidFill>
                <a:latin typeface="Arial Bold"/>
                <a:ea typeface="Arial Bold"/>
                <a:cs typeface="Arial Bold"/>
                <a:sym typeface="Arial Bold"/>
              </a:rPr>
              <a:t>-2</a:t>
            </a:r>
            <a:r>
              <a:rPr>
                <a:solidFill>
                  <a:srgbClr val="C0504D"/>
                </a:solidFill>
                <a:latin typeface="Arial Bold"/>
                <a:ea typeface="Arial Bold"/>
                <a:cs typeface="Arial Bold"/>
                <a:sym typeface="Arial Bold"/>
              </a:rPr>
              <a:t>)</a:t>
            </a:r>
          </a:p>
        </p:txBody>
      </p:sp>
      <p:sp>
        <p:nvSpPr>
          <p:cNvPr id="23" name="Shape 23"/>
          <p:cNvSpPr/>
          <p:nvPr/>
        </p:nvSpPr>
        <p:spPr>
          <a:xfrm>
            <a:off x="7445566" y="1141910"/>
            <a:ext cx="2836653" cy="256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650240">
              <a:tabLst>
                <a:tab pos="1168400" algn="l"/>
                <a:tab pos="6616700" algn="l"/>
              </a:tabLst>
              <a:defRPr sz="1800">
                <a:solidFill>
                  <a:srgbClr val="2A00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2A00FF"/>
                </a:solidFill>
              </a:rPr>
              <a:t>[arXiv:hep-ph/0611243]</a:t>
            </a:r>
          </a:p>
        </p:txBody>
      </p:sp>
      <p:sp>
        <p:nvSpPr>
          <p:cNvPr id="24" name="Shape 24"/>
          <p:cNvSpPr/>
          <p:nvPr/>
        </p:nvSpPr>
        <p:spPr>
          <a:xfrm flipH="1">
            <a:off x="11783802" y="1446824"/>
            <a:ext cx="426070" cy="818620"/>
          </a:xfrm>
          <a:prstGeom prst="line">
            <a:avLst/>
          </a:prstGeom>
          <a:ln w="38100">
            <a:solidFill>
              <a:srgbClr val="C0504D"/>
            </a:solidFill>
            <a:round/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" name="Shape 25"/>
          <p:cNvSpPr/>
          <p:nvPr/>
        </p:nvSpPr>
        <p:spPr>
          <a:xfrm>
            <a:off x="11641767" y="4508491"/>
            <a:ext cx="377090" cy="693568"/>
          </a:xfrm>
          <a:prstGeom prst="line">
            <a:avLst/>
          </a:prstGeom>
          <a:ln w="38100">
            <a:solidFill>
              <a:srgbClr val="C0504D"/>
            </a:solidFill>
            <a:round/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6" name="Shape 26"/>
          <p:cNvSpPr/>
          <p:nvPr/>
        </p:nvSpPr>
        <p:spPr>
          <a:xfrm>
            <a:off x="8111356" y="4686550"/>
            <a:ext cx="2020365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defTabSz="650240">
              <a:defRPr sz="1800"/>
            </a:pPr>
            <a:r>
              <a:rPr sz="2400">
                <a:solidFill>
                  <a:srgbClr val="C0504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2</a:t>
            </a:r>
            <a:r>
              <a:rPr sz="2400">
                <a:solidFill>
                  <a:srgbClr val="C0504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νββ</a:t>
            </a:r>
            <a:r>
              <a:rPr sz="2400">
                <a:solidFill>
                  <a:srgbClr val="C0504D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 </a:t>
            </a:r>
            <a:r>
              <a:rPr b="1" sz="2400">
                <a:solidFill>
                  <a:srgbClr val="C0504D"/>
                </a:solidFill>
                <a:latin typeface="Calibri"/>
                <a:ea typeface="Calibri"/>
                <a:cs typeface="Calibri"/>
                <a:sym typeface="Calibri"/>
              </a:rPr>
              <a:t>spectrum</a:t>
            </a:r>
          </a:p>
        </p:txBody>
      </p:sp>
      <p:sp>
        <p:nvSpPr>
          <p:cNvPr id="27" name="Shape 27"/>
          <p:cNvSpPr/>
          <p:nvPr/>
        </p:nvSpPr>
        <p:spPr>
          <a:xfrm>
            <a:off x="513966" y="6831660"/>
            <a:ext cx="5601971" cy="1980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algn="l" defTabSz="650240">
              <a:defRPr sz="1800"/>
            </a:pPr>
            <a:r>
              <a:rPr sz="2400" u="sng">
                <a:latin typeface="Calibri"/>
                <a:ea typeface="Calibri"/>
                <a:cs typeface="Calibri"/>
                <a:sym typeface="Calibri"/>
              </a:rPr>
              <a:t>Natural radiation decay rates</a:t>
            </a:r>
            <a:endParaRPr sz="2400" u="sng">
              <a:latin typeface="Calibri"/>
              <a:ea typeface="Calibri"/>
              <a:cs typeface="Calibri"/>
              <a:sym typeface="Calibri"/>
            </a:endParaRPr>
          </a:p>
          <a:p>
            <a:pPr lvl="0" algn="l" defTabSz="65024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a banana				~10 decays/s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lvl="0" algn="l" defTabSz="65024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a bicycle tire			~0.3 decays/s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lvl="0" algn="l" defTabSz="65024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1 l outdoor air			~1 decay/min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lvl="0" algn="l" defTabSz="65024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100 kg of </a:t>
            </a:r>
            <a:r>
              <a:rPr baseline="30500" sz="2400">
                <a:latin typeface="Calibri"/>
                <a:ea typeface="Calibri"/>
                <a:cs typeface="Calibri"/>
                <a:sym typeface="Calibri"/>
              </a:rPr>
              <a:t>136</a:t>
            </a:r>
            <a:r>
              <a:rPr sz="2400">
                <a:latin typeface="Calibri"/>
                <a:ea typeface="Calibri"/>
                <a:cs typeface="Calibri"/>
                <a:sym typeface="Calibri"/>
              </a:rPr>
              <a:t>Xe (2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ν</a:t>
            </a:r>
            <a:r>
              <a:rPr sz="2400">
                <a:latin typeface="Calibri"/>
                <a:ea typeface="Calibri"/>
                <a:cs typeface="Calibri"/>
                <a:sym typeface="Calibri"/>
              </a:rPr>
              <a:t>) 	~1 decay/10 min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513966" y="1302846"/>
            <a:ext cx="5485167" cy="5433613"/>
            <a:chOff x="0" y="0"/>
            <a:chExt cx="5485166" cy="5433611"/>
          </a:xfrm>
        </p:grpSpPr>
        <p:pic>
          <p:nvPicPr>
            <p:cNvPr id="28" name="image.png"/>
            <p:cNvPicPr/>
            <p:nvPr/>
          </p:nvPicPr>
          <p:blipFill>
            <a:blip r:embed="rId3">
              <a:extLst/>
            </a:blip>
            <a:srcRect l="3435" t="5193" r="0" b="22830"/>
            <a:stretch>
              <a:fillRect/>
            </a:stretch>
          </p:blipFill>
          <p:spPr>
            <a:xfrm>
              <a:off x="0" y="0"/>
              <a:ext cx="5485167" cy="2547666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grpSp>
          <p:nvGrpSpPr>
            <p:cNvPr id="36" name="Group 36"/>
            <p:cNvGrpSpPr/>
            <p:nvPr/>
          </p:nvGrpSpPr>
          <p:grpSpPr>
            <a:xfrm>
              <a:off x="2502105" y="2425731"/>
              <a:ext cx="2761815" cy="3007882"/>
              <a:chOff x="0" y="0"/>
              <a:chExt cx="2761813" cy="3007880"/>
            </a:xfrm>
          </p:grpSpPr>
          <p:pic>
            <p:nvPicPr>
              <p:cNvPr id="29" name="image.png"/>
              <p:cNvPicPr/>
              <p:nvPr/>
            </p:nvPicPr>
            <p:blipFill>
              <a:blip r:embed="rId3">
                <a:extLst/>
              </a:blip>
              <a:srcRect l="3435" t="5193" r="48910" b="22830"/>
              <a:stretch>
                <a:fillRect/>
              </a:stretch>
            </p:blipFill>
            <p:spPr>
              <a:xfrm>
                <a:off x="0" y="0"/>
                <a:ext cx="2706896" cy="2547666"/>
              </a:xfrm>
              <a:prstGeom prst="rect">
                <a:avLst/>
              </a:prstGeom>
              <a:ln w="25400" cap="flat">
                <a:noFill/>
                <a:round/>
              </a:ln>
              <a:effectLst/>
            </p:spPr>
          </p:pic>
          <p:grpSp>
            <p:nvGrpSpPr>
              <p:cNvPr id="35" name="Group 35"/>
              <p:cNvGrpSpPr/>
              <p:nvPr/>
            </p:nvGrpSpPr>
            <p:grpSpPr>
              <a:xfrm>
                <a:off x="1524962" y="1671676"/>
                <a:ext cx="1236852" cy="1336205"/>
                <a:chOff x="-67328" y="0"/>
                <a:chExt cx="1236851" cy="1336204"/>
              </a:xfrm>
            </p:grpSpPr>
            <p:grpSp>
              <p:nvGrpSpPr>
                <p:cNvPr id="33" name="Group 33"/>
                <p:cNvGrpSpPr/>
                <p:nvPr/>
              </p:nvGrpSpPr>
              <p:grpSpPr>
                <a:xfrm>
                  <a:off x="0" y="-1"/>
                  <a:ext cx="940900" cy="1317266"/>
                  <a:chOff x="0" y="0"/>
                  <a:chExt cx="940899" cy="1317264"/>
                </a:xfrm>
              </p:grpSpPr>
              <p:sp>
                <p:nvSpPr>
                  <p:cNvPr id="30" name="Shape 30"/>
                  <p:cNvSpPr/>
                  <p:nvPr/>
                </p:nvSpPr>
                <p:spPr>
                  <a:xfrm>
                    <a:off x="4647" y="-1"/>
                    <a:ext cx="931605" cy="8783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fill="norm" stroke="1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</a:path>
                    </a:pathLst>
                  </a:custGeom>
                  <a:solidFill>
                    <a:srgbClr val="FFE4A8"/>
                  </a:solidFill>
                  <a:ln w="12700" cap="flat">
                    <a:solidFill>
                      <a:srgbClr val="000000">
                        <a:alpha val="0"/>
                      </a:srgbClr>
                    </a:solidFill>
                    <a:prstDash val="solid"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lvl="0" marL="40639" marR="40639" algn="l" defTabSz="650240">
                      <a:lnSpc>
                        <a:spcPct val="93000"/>
                      </a:lnSpc>
                      <a:defRPr sz="2400">
                        <a:uFill>
                          <a:solidFill/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31" name="Shape 31"/>
                  <p:cNvSpPr/>
                  <p:nvPr/>
                </p:nvSpPr>
                <p:spPr>
                  <a:xfrm>
                    <a:off x="0" y="412026"/>
                    <a:ext cx="940900" cy="905239"/>
                  </a:xfrm>
                  <a:prstGeom prst="rect">
                    <a:avLst/>
                  </a:prstGeom>
                  <a:solidFill>
                    <a:srgbClr val="FFE4A8"/>
                  </a:solidFill>
                  <a:ln w="12700" cap="flat">
                    <a:solidFill>
                      <a:srgbClr val="000000">
                        <a:alpha val="0"/>
                      </a:srgbClr>
                    </a:solidFill>
                    <a:prstDash val="solid"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lvl="0" marL="40639" marR="40639" algn="l" defTabSz="650240">
                      <a:lnSpc>
                        <a:spcPct val="93000"/>
                      </a:lnSpc>
                      <a:defRPr sz="2400">
                        <a:uFill>
                          <a:solidFill/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32" name="Shape 32"/>
                  <p:cNvSpPr/>
                  <p:nvPr/>
                </p:nvSpPr>
                <p:spPr>
                  <a:xfrm>
                    <a:off x="288030" y="113298"/>
                    <a:ext cx="364839" cy="32588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fill="norm" stroke="1" extrusionOk="0">
                        <a:moveTo>
                          <a:pt x="16797" y="2882"/>
                        </a:moveTo>
                        <a:cubicBezTo>
                          <a:pt x="20639" y="6724"/>
                          <a:pt x="20639" y="12954"/>
                          <a:pt x="16797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7" y="2882"/>
                        </a:cubicBezTo>
                      </a:path>
                    </a:pathLst>
                  </a:custGeom>
                  <a:solidFill>
                    <a:srgbClr val="FFFFFF"/>
                  </a:solidFill>
                  <a:ln w="12700" cap="flat">
                    <a:solidFill>
                      <a:srgbClr val="000000">
                        <a:alpha val="0"/>
                      </a:srgbClr>
                    </a:solidFill>
                    <a:prstDash val="solid"/>
                    <a:round/>
                  </a:ln>
                  <a:effectLst/>
                </p:spPr>
                <p:txBody>
                  <a:bodyPr wrap="square" lIns="72248" tIns="72248" rIns="72248" bIns="72248" numCol="1" anchor="ctr">
                    <a:noAutofit/>
                  </a:bodyPr>
                  <a:lstStyle/>
                  <a:p>
                    <a:pPr lvl="0" marL="40639" marR="40639" algn="l" defTabSz="650240">
                      <a:lnSpc>
                        <a:spcPct val="93000"/>
                      </a:lnSpc>
                      <a:defRPr sz="2400">
                        <a:uFill>
                          <a:solidFill/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34" name="Shape 34"/>
                <p:cNvSpPr/>
                <p:nvPr/>
              </p:nvSpPr>
              <p:spPr>
                <a:xfrm>
                  <a:off x="-67329" y="595593"/>
                  <a:ext cx="1236852" cy="74061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72248" tIns="72248" rIns="72248" bIns="72248" numCol="1" anchor="t">
                  <a:noAutofit/>
                </a:bodyPr>
                <a:lstStyle>
                  <a:lvl1pPr marL="40639" marR="40639" algn="l" defTabSz="650240">
                    <a:lnSpc>
                      <a:spcPct val="93000"/>
                    </a:lnSpc>
                    <a:defRPr b="1" sz="4400">
                      <a:uFill>
                        <a:solidFill/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 lvl="0">
                    <a:defRPr b="0" sz="1800">
                      <a:uFillTx/>
                    </a:defRPr>
                  </a:pPr>
                  <a:r>
                    <a:rPr b="1" sz="4400">
                      <a:uFill>
                        <a:solidFill/>
                      </a:uFill>
                    </a:rPr>
                    <a:t>Ba</a:t>
                  </a:r>
                </a:p>
              </p:txBody>
            </p:sp>
          </p:grpSp>
        </p:grpSp>
        <p:sp>
          <p:nvSpPr>
            <p:cNvPr id="37" name="Shape 37"/>
            <p:cNvSpPr/>
            <p:nvPr/>
          </p:nvSpPr>
          <p:spPr>
            <a:xfrm>
              <a:off x="2349131" y="2083383"/>
              <a:ext cx="673938" cy="565501"/>
            </a:xfrm>
            <a:prstGeom prst="line">
              <a:avLst/>
            </a:prstGeom>
            <a:noFill/>
            <a:ln w="177800" cap="flat">
              <a:solidFill>
                <a:srgbClr val="FF4013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39" name="Shape 39"/>
          <p:cNvSpPr/>
          <p:nvPr/>
        </p:nvSpPr>
        <p:spPr>
          <a:xfrm>
            <a:off x="7121692" y="6889798"/>
            <a:ext cx="4718820" cy="1617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/>
          <a:p>
            <a:pPr lvl="0" algn="l" defTabSz="650240">
              <a:defRPr sz="1800"/>
            </a:pPr>
            <a:r>
              <a:rPr sz="2400" u="sng">
                <a:latin typeface="Calibri"/>
                <a:ea typeface="Calibri"/>
                <a:cs typeface="Calibri"/>
                <a:sym typeface="Calibri"/>
              </a:rPr>
              <a:t>Time Scales</a:t>
            </a:r>
            <a:endParaRPr sz="2400" u="sng">
              <a:latin typeface="Calibri"/>
              <a:ea typeface="Calibri"/>
              <a:cs typeface="Calibri"/>
              <a:sym typeface="Calibri"/>
            </a:endParaRPr>
          </a:p>
          <a:p>
            <a:pPr lvl="0" algn="l" defTabSz="65024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age of universe		1.4 x 10</a:t>
            </a:r>
            <a:r>
              <a:rPr baseline="30500" sz="2400"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sz="2400">
                <a:latin typeface="Calibri"/>
                <a:ea typeface="Calibri"/>
                <a:cs typeface="Calibri"/>
                <a:sym typeface="Calibri"/>
              </a:rPr>
              <a:t> years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lvl="0" algn="l" defTabSz="65024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2vBB decay of 136Xe	2 x 10</a:t>
            </a:r>
            <a:r>
              <a:rPr baseline="31999" sz="2400">
                <a:latin typeface="Calibri"/>
                <a:ea typeface="Calibri"/>
                <a:cs typeface="Calibri"/>
                <a:sym typeface="Calibri"/>
              </a:rPr>
              <a:t>21</a:t>
            </a:r>
            <a:r>
              <a:rPr sz="2400">
                <a:latin typeface="Calibri"/>
                <a:ea typeface="Calibri"/>
                <a:cs typeface="Calibri"/>
                <a:sym typeface="Calibri"/>
              </a:rPr>
              <a:t> years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lvl="0" algn="l" defTabSz="65024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0vBB decay of 136Xe	&gt;10</a:t>
            </a:r>
            <a:r>
              <a:rPr baseline="31999" sz="2400">
                <a:latin typeface="Calibri"/>
                <a:ea typeface="Calibri"/>
                <a:cs typeface="Calibri"/>
                <a:sym typeface="Calibri"/>
              </a:rPr>
              <a:t>25</a:t>
            </a:r>
            <a:r>
              <a:rPr sz="2400">
                <a:latin typeface="Calibri"/>
                <a:ea typeface="Calibri"/>
                <a:cs typeface="Calibri"/>
                <a:sym typeface="Calibri"/>
              </a:rPr>
              <a:t> years</a:t>
            </a:r>
          </a:p>
        </p:txBody>
      </p:sp>
      <p:sp>
        <p:nvSpPr>
          <p:cNvPr id="40" name="Shape 40"/>
          <p:cNvSpPr/>
          <p:nvPr/>
        </p:nvSpPr>
        <p:spPr>
          <a:xfrm>
            <a:off x="694588" y="9902238"/>
            <a:ext cx="5601971" cy="498349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>
            <a:spAutoFit/>
          </a:bodyPr>
          <a:lstStyle/>
          <a:p>
            <a:pPr lvl="0" algn="l" defTabSz="650240">
              <a:defRPr sz="2400" u="sng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20150403-ltq-funnel-ar-set-summary-slength-pkrati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313095"/>
            <a:ext cx="13004801" cy="8440505"/>
          </a:xfrm>
          <a:prstGeom prst="rect">
            <a:avLst/>
          </a:prstGeom>
          <a:ln w="25400">
            <a:round/>
          </a:ln>
        </p:spPr>
      </p:pic>
      <p:sp>
        <p:nvSpPr>
          <p:cNvPr id="317" name="Shape 317"/>
          <p:cNvSpPr/>
          <p:nvPr>
            <p:ph type="sldNum" sz="quarter" idx="2"/>
          </p:nvPr>
        </p:nvSpPr>
        <p:spPr>
          <a:xfrm>
            <a:off x="12574203" y="131300"/>
            <a:ext cx="238456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318" name="Shape 3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3 bar argon with purifier</a:t>
            </a:r>
          </a:p>
        </p:txBody>
      </p:sp>
      <p:sp>
        <p:nvSpPr>
          <p:cNvPr id="319" name="Shape 319"/>
          <p:cNvSpPr/>
          <p:nvPr/>
        </p:nvSpPr>
        <p:spPr>
          <a:xfrm>
            <a:off x="-1" y="717025"/>
            <a:ext cx="13004801" cy="736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>
            <a:normAutofit fontScale="100000" lnSpcReduction="0"/>
          </a:bodyPr>
          <a:lstStyle>
            <a:lvl1pPr marL="147319" indent="-147319" defTabSz="502852">
              <a:tabLst>
                <a:tab pos="622300" algn="l"/>
                <a:tab pos="1219200" algn="l"/>
                <a:tab pos="1816100" algn="l"/>
                <a:tab pos="2413000" algn="l"/>
                <a:tab pos="3009900" algn="l"/>
                <a:tab pos="3606800" algn="l"/>
                <a:tab pos="4203700" algn="l"/>
                <a:tab pos="4800600" algn="l"/>
                <a:tab pos="4927600" algn="l"/>
                <a:tab pos="5270500" algn="l"/>
              </a:tabLst>
              <a:defRPr sz="4059"/>
            </a:lvl1pPr>
          </a:lstStyle>
          <a:p>
            <a:pPr lvl="0">
              <a:defRPr sz="1800"/>
            </a:pPr>
            <a:r>
              <a:rPr sz="4059"/>
              <a:t>comparing the two main peaks</a:t>
            </a:r>
          </a:p>
        </p:txBody>
      </p:sp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/>
          <p:nvPr/>
        </p:nvSpPr>
        <p:spPr>
          <a:xfrm>
            <a:off x="9109455" y="9162205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200</a:t>
            </a:r>
          </a:p>
        </p:txBody>
      </p:sp>
      <p:sp>
        <p:nvSpPr>
          <p:cNvPr id="322" name="Shape 32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323" name="Shape 3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400"/>
              <a:t>long injection times (top): picket fence of peaks </a:t>
            </a:r>
            <a:endParaRPr sz="3400"/>
          </a:p>
          <a:p>
            <a:pPr lvl="0" marL="0" indent="0">
              <a:buSzTx/>
              <a:buNone/>
              <a:defRPr sz="1800"/>
            </a:pPr>
            <a:r>
              <a:rPr sz="3400"/>
              <a:t>	14 amu spacing = CH2 ? sign of hydrocarbons</a:t>
            </a:r>
          </a:p>
        </p:txBody>
      </p:sp>
      <p:sp>
        <p:nvSpPr>
          <p:cNvPr id="324" name="Shape 3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3 bar argon without purifier</a:t>
            </a:r>
          </a:p>
        </p:txBody>
      </p:sp>
      <p:pic>
        <p:nvPicPr>
          <p:cNvPr id="325" name="20150401-ar-nopur-timescan.jpg"/>
          <p:cNvPicPr/>
          <p:nvPr/>
        </p:nvPicPr>
        <p:blipFill>
          <a:blip r:embed="rId2">
            <a:extLst/>
          </a:blip>
          <a:srcRect l="19451" t="18303" r="0" b="45128"/>
          <a:stretch>
            <a:fillRect/>
          </a:stretch>
        </p:blipFill>
        <p:spPr>
          <a:xfrm>
            <a:off x="-90311" y="2323889"/>
            <a:ext cx="13185423" cy="6774154"/>
          </a:xfrm>
          <a:prstGeom prst="rect">
            <a:avLst/>
          </a:prstGeom>
          <a:ln w="25400">
            <a:round/>
          </a:ln>
        </p:spPr>
      </p:pic>
      <p:sp>
        <p:nvSpPr>
          <p:cNvPr id="326" name="Shape 326"/>
          <p:cNvSpPr/>
          <p:nvPr/>
        </p:nvSpPr>
        <p:spPr>
          <a:xfrm>
            <a:off x="8447009" y="2350421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48665">
              <a:tabLst>
                <a:tab pos="584200" algn="l"/>
                <a:tab pos="1130300" algn="l"/>
                <a:tab pos="1689100" algn="l"/>
                <a:tab pos="2247900" algn="l"/>
                <a:tab pos="2806700" algn="l"/>
                <a:tab pos="3352800" algn="l"/>
                <a:tab pos="3911600" algn="l"/>
                <a:tab pos="4470400" algn="l"/>
                <a:tab pos="5029200" algn="l"/>
                <a:tab pos="5588000" algn="l"/>
                <a:tab pos="6134100" algn="l"/>
                <a:tab pos="6692900" algn="l"/>
                <a:tab pos="7010400" algn="l"/>
              </a:tabLst>
              <a:defRPr sz="3348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48">
                <a:solidFill>
                  <a:srgbClr val="941100"/>
                </a:solidFill>
              </a:rPr>
              <a:t>1000 ms</a:t>
            </a:r>
          </a:p>
        </p:txBody>
      </p:sp>
      <p:sp>
        <p:nvSpPr>
          <p:cNvPr id="327" name="Shape 327"/>
          <p:cNvSpPr/>
          <p:nvPr/>
        </p:nvSpPr>
        <p:spPr>
          <a:xfrm>
            <a:off x="8447009" y="4969443"/>
            <a:ext cx="1750854" cy="65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100 ms</a:t>
            </a:r>
          </a:p>
        </p:txBody>
      </p:sp>
      <p:sp>
        <p:nvSpPr>
          <p:cNvPr id="328" name="Shape 328"/>
          <p:cNvSpPr/>
          <p:nvPr/>
        </p:nvSpPr>
        <p:spPr>
          <a:xfrm>
            <a:off x="8447009" y="7353657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10 ms</a:t>
            </a:r>
          </a:p>
        </p:txBody>
      </p:sp>
      <p:sp>
        <p:nvSpPr>
          <p:cNvPr id="329" name="Shape 329"/>
          <p:cNvSpPr/>
          <p:nvPr/>
        </p:nvSpPr>
        <p:spPr>
          <a:xfrm>
            <a:off x="6830702" y="9159879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m/z</a:t>
            </a:r>
          </a:p>
        </p:txBody>
      </p:sp>
      <p:sp>
        <p:nvSpPr>
          <p:cNvPr id="330" name="Shape 330"/>
          <p:cNvSpPr/>
          <p:nvPr/>
        </p:nvSpPr>
        <p:spPr>
          <a:xfrm>
            <a:off x="4730735" y="9042051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115u</a:t>
            </a:r>
          </a:p>
        </p:txBody>
      </p:sp>
      <p:sp>
        <p:nvSpPr>
          <p:cNvPr id="331" name="Shape 331"/>
          <p:cNvSpPr/>
          <p:nvPr/>
        </p:nvSpPr>
        <p:spPr>
          <a:xfrm>
            <a:off x="78343" y="9162205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20</a:t>
            </a:r>
          </a:p>
        </p:txBody>
      </p:sp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20150401-N2-pic.png"/>
          <p:cNvPicPr/>
          <p:nvPr/>
        </p:nvPicPr>
        <p:blipFill>
          <a:blip r:embed="rId2">
            <a:extLst/>
          </a:blip>
          <a:srcRect l="8944" t="13258" r="0" b="2451"/>
          <a:stretch>
            <a:fillRect/>
          </a:stretch>
        </p:blipFill>
        <p:spPr>
          <a:xfrm>
            <a:off x="-1" y="2376878"/>
            <a:ext cx="13004801" cy="7376723"/>
          </a:xfrm>
          <a:prstGeom prst="rect">
            <a:avLst/>
          </a:prstGeom>
          <a:ln w="25400">
            <a:round/>
          </a:ln>
        </p:spPr>
      </p:pic>
      <p:sp>
        <p:nvSpPr>
          <p:cNvPr id="334" name="Shape 33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335" name="Shape 33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400"/>
              <a:t>peaks differ from argon with purifier</a:t>
            </a:r>
            <a:endParaRPr sz="3400"/>
          </a:p>
          <a:p>
            <a:pPr lvl="0">
              <a:defRPr sz="1800"/>
            </a:pPr>
            <a:r>
              <a:rPr sz="3400"/>
              <a:t>still 14 amu spaced peaks at longer injection times</a:t>
            </a:r>
          </a:p>
        </p:txBody>
      </p:sp>
      <p:sp>
        <p:nvSpPr>
          <p:cNvPr id="336" name="Shape 3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N2 with purifier</a:t>
            </a:r>
          </a:p>
        </p:txBody>
      </p:sp>
      <p:sp>
        <p:nvSpPr>
          <p:cNvPr id="337" name="Shape 337"/>
          <p:cNvSpPr/>
          <p:nvPr/>
        </p:nvSpPr>
        <p:spPr>
          <a:xfrm>
            <a:off x="8395302" y="7014657"/>
            <a:ext cx="3040137" cy="1033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500 ms</a:t>
            </a:r>
          </a:p>
        </p:txBody>
      </p:sp>
      <p:sp>
        <p:nvSpPr>
          <p:cNvPr id="338" name="Shape 338"/>
          <p:cNvSpPr/>
          <p:nvPr/>
        </p:nvSpPr>
        <p:spPr>
          <a:xfrm>
            <a:off x="8395302" y="4713684"/>
            <a:ext cx="3040137" cy="103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50 ms</a:t>
            </a:r>
          </a:p>
        </p:txBody>
      </p:sp>
      <p:sp>
        <p:nvSpPr>
          <p:cNvPr id="339" name="Shape 339"/>
          <p:cNvSpPr/>
          <p:nvPr/>
        </p:nvSpPr>
        <p:spPr>
          <a:xfrm>
            <a:off x="10966951" y="8758517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m/z</a:t>
            </a:r>
          </a:p>
        </p:txBody>
      </p:sp>
      <p:sp>
        <p:nvSpPr>
          <p:cNvPr id="340" name="Shape 340"/>
          <p:cNvSpPr/>
          <p:nvPr/>
        </p:nvSpPr>
        <p:spPr>
          <a:xfrm>
            <a:off x="685130" y="3984201"/>
            <a:ext cx="1750854" cy="7420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789319">
              <a:tabLst>
                <a:tab pos="1028700" algn="l"/>
                <a:tab pos="2006600" algn="l"/>
                <a:tab pos="2984500" algn="l"/>
                <a:tab pos="3962400" algn="l"/>
                <a:tab pos="4940300" algn="l"/>
                <a:tab pos="5918200" algn="l"/>
                <a:tab pos="6896100" algn="l"/>
                <a:tab pos="7874000" algn="l"/>
                <a:tab pos="8851900" algn="l"/>
                <a:tab pos="9829800" algn="l"/>
                <a:tab pos="10807700" algn="l"/>
                <a:tab pos="11785600" algn="l"/>
                <a:tab pos="12344400" algn="l"/>
              </a:tabLst>
              <a:defRPr sz="19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941100"/>
                </a:solidFill>
              </a:rPr>
              <a:t>no data below 50 on this scan</a:t>
            </a:r>
          </a:p>
        </p:txBody>
      </p:sp>
      <p:sp>
        <p:nvSpPr>
          <p:cNvPr id="341" name="Shape 341"/>
          <p:cNvSpPr/>
          <p:nvPr/>
        </p:nvSpPr>
        <p:spPr>
          <a:xfrm>
            <a:off x="8395302" y="2455907"/>
            <a:ext cx="3040137" cy="1033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10 ms</a:t>
            </a:r>
          </a:p>
        </p:txBody>
      </p:sp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asted-image.png"/>
          <p:cNvPicPr/>
          <p:nvPr/>
        </p:nvPicPr>
        <p:blipFill>
          <a:blip r:embed="rId2">
            <a:extLst/>
          </a:blip>
          <a:srcRect l="1357" t="1983" r="13728" b="16351"/>
          <a:stretch>
            <a:fillRect/>
          </a:stretch>
        </p:blipFill>
        <p:spPr>
          <a:xfrm>
            <a:off x="4334939" y="1558736"/>
            <a:ext cx="8676575" cy="6258449"/>
          </a:xfrm>
          <a:prstGeom prst="rect">
            <a:avLst/>
          </a:prstGeom>
          <a:ln w="25400">
            <a:round/>
          </a:ln>
        </p:spPr>
      </p:pic>
      <p:sp>
        <p:nvSpPr>
          <p:cNvPr id="344" name="Shape 34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345" name="Shape 3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A New Source</a:t>
            </a:r>
          </a:p>
        </p:txBody>
      </p:sp>
      <p:pic>
        <p:nvPicPr>
          <p:cNvPr id="346" name="IMG_0190.jpg"/>
          <p:cNvPicPr/>
          <p:nvPr/>
        </p:nvPicPr>
        <p:blipFill>
          <a:blip r:embed="rId3">
            <a:extLst/>
          </a:blip>
          <a:srcRect l="30216" t="63713" r="13811" b="13307"/>
          <a:stretch>
            <a:fillRect/>
          </a:stretch>
        </p:blipFill>
        <p:spPr>
          <a:xfrm>
            <a:off x="4334938" y="7991968"/>
            <a:ext cx="5720784" cy="1761473"/>
          </a:xfrm>
          <a:prstGeom prst="rect">
            <a:avLst/>
          </a:prstGeom>
          <a:ln w="25400">
            <a:round/>
          </a:ln>
        </p:spPr>
      </p:pic>
      <p:pic>
        <p:nvPicPr>
          <p:cNvPr id="347" name="IMG_0181.jpg"/>
          <p:cNvPicPr/>
          <p:nvPr/>
        </p:nvPicPr>
        <p:blipFill>
          <a:blip r:embed="rId4">
            <a:extLst/>
          </a:blip>
          <a:srcRect l="31114" t="21084" r="9852" b="0"/>
          <a:stretch>
            <a:fillRect/>
          </a:stretch>
        </p:blipFill>
        <p:spPr>
          <a:xfrm>
            <a:off x="166140" y="5723370"/>
            <a:ext cx="4019829" cy="4030230"/>
          </a:xfrm>
          <a:prstGeom prst="rect">
            <a:avLst/>
          </a:prstGeom>
          <a:ln w="25400">
            <a:round/>
          </a:ln>
        </p:spPr>
      </p:pic>
      <p:pic>
        <p:nvPicPr>
          <p:cNvPr id="348" name="IMG_0137.jpg"/>
          <p:cNvPicPr/>
          <p:nvPr/>
        </p:nvPicPr>
        <p:blipFill>
          <a:blip r:embed="rId5">
            <a:extLst/>
          </a:blip>
          <a:srcRect l="27114" t="15267" r="7771" b="26679"/>
          <a:stretch>
            <a:fillRect/>
          </a:stretch>
        </p:blipFill>
        <p:spPr>
          <a:xfrm>
            <a:off x="10232631" y="6445142"/>
            <a:ext cx="2804387" cy="3333718"/>
          </a:xfrm>
          <a:prstGeom prst="rect">
            <a:avLst/>
          </a:prstGeom>
          <a:ln w="25400">
            <a:round/>
          </a:ln>
        </p:spPr>
      </p:pic>
      <p:pic>
        <p:nvPicPr>
          <p:cNvPr id="349" name="pasted-image.pdf"/>
          <p:cNvPicPr/>
          <p:nvPr/>
        </p:nvPicPr>
        <p:blipFill>
          <a:blip r:embed="rId6">
            <a:extLst/>
          </a:blip>
          <a:srcRect l="0" t="30141" r="0" b="26497"/>
          <a:stretch>
            <a:fillRect/>
          </a:stretch>
        </p:blipFill>
        <p:spPr>
          <a:xfrm>
            <a:off x="4873684" y="9928405"/>
            <a:ext cx="8156028" cy="4229217"/>
          </a:xfrm>
          <a:prstGeom prst="rect">
            <a:avLst/>
          </a:prstGeom>
          <a:ln w="25400">
            <a:round/>
          </a:ln>
        </p:spPr>
      </p:pic>
      <p:sp>
        <p:nvSpPr>
          <p:cNvPr id="350" name="Shape 350"/>
          <p:cNvSpPr/>
          <p:nvPr>
            <p:ph type="body" idx="1"/>
          </p:nvPr>
        </p:nvSpPr>
        <p:spPr>
          <a:xfrm>
            <a:off x="272952" y="951834"/>
            <a:ext cx="11994670" cy="523028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400"/>
              <a:t>no Ba/BaF/BaF2 was observed with the old source</a:t>
            </a:r>
            <a:endParaRPr sz="3400"/>
          </a:p>
          <a:p>
            <a:pPr lvl="0">
              <a:defRPr sz="1800"/>
            </a:pPr>
            <a:r>
              <a:rPr sz="3400"/>
              <a:t>rotational symmetry</a:t>
            </a:r>
            <a:endParaRPr sz="3400"/>
          </a:p>
          <a:p>
            <a:pPr lvl="0">
              <a:defRPr sz="1800"/>
            </a:pPr>
            <a:r>
              <a:rPr sz="3400"/>
              <a:t>adjustable distance</a:t>
            </a:r>
            <a:br>
              <a:rPr sz="3400"/>
            </a:br>
            <a:r>
              <a:rPr sz="3400"/>
              <a:t>to nozzle</a:t>
            </a:r>
            <a:endParaRPr sz="3400"/>
          </a:p>
          <a:p>
            <a:pPr lvl="0">
              <a:defRPr sz="1800"/>
            </a:pPr>
            <a:r>
              <a:rPr sz="3400"/>
              <a:t>266Bq</a:t>
            </a:r>
            <a:endParaRPr sz="3400"/>
          </a:p>
          <a:p>
            <a:pPr lvl="0">
              <a:defRPr sz="1800"/>
            </a:pPr>
            <a:r>
              <a:rPr sz="3400"/>
              <a:t>(48 ul Gd)</a:t>
            </a:r>
            <a:endParaRPr sz="3400"/>
          </a:p>
          <a:p>
            <a:pPr lvl="0">
              <a:defRPr sz="1800"/>
            </a:pPr>
            <a:r>
              <a:rPr sz="3400"/>
              <a:t>15 nm BaF2</a:t>
            </a:r>
            <a:endParaRPr sz="3400"/>
          </a:p>
          <a:p>
            <a:pPr lvl="0">
              <a:defRPr sz="1800"/>
            </a:pPr>
            <a:r>
              <a:rPr sz="3400"/>
              <a:t>(3.9 ug @ sensor)</a:t>
            </a:r>
          </a:p>
        </p:txBody>
      </p:sp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20150604-fitted-spectr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010370"/>
            <a:ext cx="13004801" cy="6743231"/>
          </a:xfrm>
          <a:prstGeom prst="rect">
            <a:avLst/>
          </a:prstGeom>
          <a:ln w="25400">
            <a:round/>
          </a:ln>
        </p:spPr>
      </p:pic>
      <p:sp>
        <p:nvSpPr>
          <p:cNvPr id="353" name="Shape 35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354" name="Shape 35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866986">
              <a:defRPr sz="1800"/>
            </a:pPr>
            <a:r>
              <a:rPr sz="3400"/>
              <a:t>SRIM energy loss: 25.8eV/Angstrom of BaF2</a:t>
            </a:r>
            <a:endParaRPr sz="3400"/>
          </a:p>
          <a:p>
            <a:pPr lvl="0" defTabSz="866986">
              <a:defRPr sz="1800"/>
            </a:pPr>
            <a:r>
              <a:rPr sz="3400"/>
              <a:t>alpha peak energy shift roughly consistent</a:t>
            </a:r>
            <a:endParaRPr sz="3400"/>
          </a:p>
          <a:p>
            <a:pPr lvl="0" marL="0" indent="0" defTabSz="866986">
              <a:buSzTx/>
              <a:buNone/>
              <a:defRPr sz="1800"/>
            </a:pPr>
            <a:r>
              <a:rPr sz="3400"/>
              <a:t>	fits estimate 50 - 120 nm BaF2 layer</a:t>
            </a:r>
            <a:endParaRPr sz="3400"/>
          </a:p>
          <a:p>
            <a:pPr lvl="0" defTabSz="866986">
              <a:defRPr sz="1800"/>
            </a:pPr>
            <a:r>
              <a:rPr sz="3400"/>
              <a:t>electronics drift not compensated</a:t>
            </a:r>
          </a:p>
        </p:txBody>
      </p:sp>
      <p:sp>
        <p:nvSpPr>
          <p:cNvPr id="355" name="Shape 3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Pre and Post Spectrum</a:t>
            </a:r>
          </a:p>
        </p:txBody>
      </p:sp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358" name="Shape 358"/>
          <p:cNvSpPr/>
          <p:nvPr>
            <p:ph type="title"/>
          </p:nvPr>
        </p:nvSpPr>
        <p:spPr>
          <a:xfrm>
            <a:off x="-1" y="-1"/>
            <a:ext cx="13004801" cy="1033547"/>
          </a:xfrm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Source Holder Comparison</a:t>
            </a:r>
          </a:p>
        </p:txBody>
      </p:sp>
      <p:pic>
        <p:nvPicPr>
          <p:cNvPr id="359" name="image100.jpg"/>
          <p:cNvPicPr/>
          <p:nvPr/>
        </p:nvPicPr>
        <p:blipFill>
          <a:blip r:embed="rId2">
            <a:extLst/>
          </a:blip>
          <a:srcRect l="31351" t="26190" r="34391" b="20262"/>
          <a:stretch>
            <a:fillRect/>
          </a:stretch>
        </p:blipFill>
        <p:spPr>
          <a:xfrm>
            <a:off x="9574568" y="980464"/>
            <a:ext cx="3430233" cy="4021668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Shape 360"/>
          <p:cNvSpPr/>
          <p:nvPr/>
        </p:nvSpPr>
        <p:spPr>
          <a:xfrm flipV="1">
            <a:off x="11337975" y="2250237"/>
            <a:ext cx="2512" cy="723480"/>
          </a:xfrm>
          <a:prstGeom prst="line">
            <a:avLst/>
          </a:prstGeom>
          <a:ln w="50800">
            <a:solidFill>
              <a:srgbClr val="941100"/>
            </a:solidFill>
            <a:prstDash val="dash"/>
            <a:round/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61" name="Shape 361"/>
          <p:cNvSpPr/>
          <p:nvPr/>
        </p:nvSpPr>
        <p:spPr>
          <a:xfrm flipH="1">
            <a:off x="11373144" y="3096809"/>
            <a:ext cx="634564" cy="1"/>
          </a:xfrm>
          <a:prstGeom prst="line">
            <a:avLst/>
          </a:prstGeom>
          <a:ln w="50800">
            <a:solidFill>
              <a:srgbClr val="941100"/>
            </a:solidFill>
            <a:prstDash val="dash"/>
            <a:round/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62" name="Shape 362"/>
          <p:cNvSpPr/>
          <p:nvPr/>
        </p:nvSpPr>
        <p:spPr>
          <a:xfrm>
            <a:off x="12030926" y="2817967"/>
            <a:ext cx="1061630" cy="56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/>
          <a:lstStyle>
            <a:lvl1pPr algn="l" defTabSz="1300480">
              <a:lnSpc>
                <a:spcPct val="93000"/>
              </a:lnSpc>
              <a:defRPr sz="2400">
                <a:solidFill>
                  <a:srgbClr val="941100"/>
                </a:solidFill>
                <a:uFill>
                  <a:solidFill>
                    <a:srgbClr val="00B05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941100"/>
                </a:solidFill>
                <a:uFill>
                  <a:solidFill>
                    <a:srgbClr val="00B050"/>
                  </a:solidFill>
                </a:uFill>
              </a:rPr>
              <a:t>Xe gas</a:t>
            </a:r>
          </a:p>
        </p:txBody>
      </p:sp>
      <p:pic>
        <p:nvPicPr>
          <p:cNvPr id="363" name="20140501-Source-holder.pdf"/>
          <p:cNvPicPr/>
          <p:nvPr/>
        </p:nvPicPr>
        <p:blipFill>
          <a:blip r:embed="rId3">
            <a:extLst/>
          </a:blip>
          <a:srcRect l="0" t="8740" r="21739" b="22526"/>
          <a:stretch>
            <a:fillRect/>
          </a:stretch>
        </p:blipFill>
        <p:spPr>
          <a:xfrm>
            <a:off x="40556" y="898892"/>
            <a:ext cx="9193523" cy="4073571"/>
          </a:xfrm>
          <a:prstGeom prst="rect">
            <a:avLst/>
          </a:prstGeom>
          <a:ln w="25400">
            <a:round/>
          </a:ln>
        </p:spPr>
      </p:pic>
      <p:pic>
        <p:nvPicPr>
          <p:cNvPr id="364" name="image1.png"/>
          <p:cNvPicPr/>
          <p:nvPr/>
        </p:nvPicPr>
        <p:blipFill>
          <a:blip r:embed="rId4">
            <a:extLst/>
          </a:blip>
          <a:srcRect l="6483" t="0" r="0" b="0"/>
          <a:stretch>
            <a:fillRect/>
          </a:stretch>
        </p:blipFill>
        <p:spPr>
          <a:xfrm>
            <a:off x="-1" y="5021297"/>
            <a:ext cx="6778265" cy="4732054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hape 365"/>
          <p:cNvSpPr/>
          <p:nvPr/>
        </p:nvSpPr>
        <p:spPr>
          <a:xfrm>
            <a:off x="121520" y="6405241"/>
            <a:ext cx="2741328" cy="522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101600">
            <a:solidFill>
              <a:srgbClr val="92D050"/>
            </a:solidFill>
            <a:tailEnd type="triangle"/>
          </a:ln>
        </p:spPr>
        <p:txBody>
          <a:bodyPr lIns="65023" tIns="65023" rIns="65023" bIns="65023" anchor="ctr"/>
          <a:lstStyle/>
          <a:p>
            <a:pPr lvl="0"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6" name="Shape 366"/>
          <p:cNvSpPr/>
          <p:nvPr/>
        </p:nvSpPr>
        <p:spPr>
          <a:xfrm flipH="1" rot="10800000">
            <a:off x="121520" y="8036983"/>
            <a:ext cx="2741328" cy="5221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101600">
            <a:solidFill>
              <a:srgbClr val="92D050"/>
            </a:solidFill>
            <a:tailEnd type="triangle"/>
          </a:ln>
        </p:spPr>
        <p:txBody>
          <a:bodyPr lIns="65023" tIns="65023" rIns="65023" bIns="65023" anchor="ctr"/>
          <a:lstStyle/>
          <a:p>
            <a:pPr lvl="0" algn="l" defTabSz="9144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7" name="Shape 367"/>
          <p:cNvSpPr/>
          <p:nvPr/>
        </p:nvSpPr>
        <p:spPr>
          <a:xfrm>
            <a:off x="513139" y="5731607"/>
            <a:ext cx="2217875" cy="1033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l" defTabSz="914400">
              <a:defRPr b="1" sz="3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92D050"/>
                </a:solidFill>
              </a:rPr>
              <a:t>Gas</a:t>
            </a:r>
          </a:p>
        </p:txBody>
      </p:sp>
      <p:sp>
        <p:nvSpPr>
          <p:cNvPr id="368" name="Shape 368"/>
          <p:cNvSpPr/>
          <p:nvPr/>
        </p:nvSpPr>
        <p:spPr>
          <a:xfrm>
            <a:off x="520118" y="7905309"/>
            <a:ext cx="1823228" cy="1033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l" defTabSz="914400">
              <a:defRPr b="1" sz="3800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800">
                <a:solidFill>
                  <a:srgbClr val="92D050"/>
                </a:solidFill>
              </a:rPr>
              <a:t>Gas</a:t>
            </a:r>
          </a:p>
        </p:txBody>
      </p:sp>
      <p:sp>
        <p:nvSpPr>
          <p:cNvPr id="369" name="Shape 369"/>
          <p:cNvSpPr/>
          <p:nvPr/>
        </p:nvSpPr>
        <p:spPr>
          <a:xfrm flipH="1" flipV="1">
            <a:off x="3041992" y="7400603"/>
            <a:ext cx="3888667" cy="1681786"/>
          </a:xfrm>
          <a:prstGeom prst="line">
            <a:avLst/>
          </a:prstGeom>
          <a:ln w="50800">
            <a:solidFill>
              <a:srgbClr val="941100"/>
            </a:solidFill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70" name="Shape 370"/>
          <p:cNvSpPr/>
          <p:nvPr/>
        </p:nvSpPr>
        <p:spPr>
          <a:xfrm>
            <a:off x="7009067" y="8683906"/>
            <a:ext cx="2425814" cy="84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l" defTabSz="457200">
              <a:defRPr sz="2400">
                <a:solidFill>
                  <a:srgbClr val="9411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941100"/>
                </a:solidFill>
                <a:uFill>
                  <a:solidFill/>
                </a:uFill>
              </a:rPr>
              <a:t>Source deposited on this face</a:t>
            </a:r>
          </a:p>
        </p:txBody>
      </p:sp>
      <p:sp>
        <p:nvSpPr>
          <p:cNvPr id="371" name="Shape 371"/>
          <p:cNvSpPr/>
          <p:nvPr/>
        </p:nvSpPr>
        <p:spPr>
          <a:xfrm>
            <a:off x="2857907" y="9033447"/>
            <a:ext cx="3768698" cy="847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l" defTabSz="457200">
              <a:defRPr sz="2400">
                <a:solidFill>
                  <a:srgbClr val="9411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941100"/>
                </a:solidFill>
                <a:uFill>
                  <a:solidFill/>
                </a:uFill>
              </a:rPr>
              <a:t>Spacer to determine length</a:t>
            </a:r>
          </a:p>
        </p:txBody>
      </p:sp>
      <p:sp>
        <p:nvSpPr>
          <p:cNvPr id="372" name="Shape 372"/>
          <p:cNvSpPr/>
          <p:nvPr/>
        </p:nvSpPr>
        <p:spPr>
          <a:xfrm flipH="1" flipV="1">
            <a:off x="1998268" y="7752464"/>
            <a:ext cx="799237" cy="1219834"/>
          </a:xfrm>
          <a:prstGeom prst="line">
            <a:avLst/>
          </a:prstGeom>
          <a:ln w="50800">
            <a:solidFill>
              <a:srgbClr val="941100"/>
            </a:solidFill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375" name="Group 375"/>
          <p:cNvGrpSpPr/>
          <p:nvPr/>
        </p:nvGrpSpPr>
        <p:grpSpPr>
          <a:xfrm>
            <a:off x="2782880" y="7546945"/>
            <a:ext cx="1134112" cy="505743"/>
            <a:chOff x="0" y="0"/>
            <a:chExt cx="1134111" cy="505742"/>
          </a:xfrm>
        </p:grpSpPr>
        <p:sp>
          <p:nvSpPr>
            <p:cNvPr id="373" name="Shape 373"/>
            <p:cNvSpPr/>
            <p:nvPr/>
          </p:nvSpPr>
          <p:spPr>
            <a:xfrm>
              <a:off x="0" y="0"/>
              <a:ext cx="1134112" cy="5057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>
              <a:lvl1pPr algn="l" defTabSz="914400">
                <a:defRPr sz="24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0000"/>
                  </a:solidFill>
                </a:rPr>
                <a:t>4.7mm</a:t>
              </a:r>
            </a:p>
          </p:txBody>
        </p:sp>
        <p:sp>
          <p:nvSpPr>
            <p:cNvPr id="374" name="Shape 374"/>
            <p:cNvSpPr/>
            <p:nvPr/>
          </p:nvSpPr>
          <p:spPr>
            <a:xfrm>
              <a:off x="156511" y="98420"/>
              <a:ext cx="821089" cy="1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bevel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pic>
        <p:nvPicPr>
          <p:cNvPr id="376" name="pasted-image.png"/>
          <p:cNvPicPr/>
          <p:nvPr/>
        </p:nvPicPr>
        <p:blipFill>
          <a:blip r:embed="rId5">
            <a:extLst/>
          </a:blip>
          <a:srcRect l="25609" t="18430" r="26892" b="5659"/>
          <a:stretch>
            <a:fillRect/>
          </a:stretch>
        </p:blipFill>
        <p:spPr>
          <a:xfrm>
            <a:off x="9574526" y="6098760"/>
            <a:ext cx="3430274" cy="3654841"/>
          </a:xfrm>
          <a:prstGeom prst="rect">
            <a:avLst/>
          </a:prstGeom>
          <a:ln w="25400">
            <a:round/>
          </a:ln>
        </p:spPr>
      </p:pic>
      <p:pic>
        <p:nvPicPr>
          <p:cNvPr id="377" name="pasted-image.png"/>
          <p:cNvPicPr/>
          <p:nvPr/>
        </p:nvPicPr>
        <p:blipFill>
          <a:blip r:embed="rId6">
            <a:extLst/>
          </a:blip>
          <a:srcRect l="20531" t="9170" r="25485" b="7901"/>
          <a:stretch>
            <a:fillRect/>
          </a:stretch>
        </p:blipFill>
        <p:spPr>
          <a:xfrm rot="5400000">
            <a:off x="6169364" y="3281820"/>
            <a:ext cx="3350668" cy="3429977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380" name="Shape 3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400"/>
              <a:t>no counts observed at 10 bar</a:t>
            </a:r>
            <a:endParaRPr sz="3400"/>
          </a:p>
          <a:p>
            <a:pPr lvl="0">
              <a:defRPr sz="1800"/>
            </a:pPr>
            <a:r>
              <a:rPr sz="3400"/>
              <a:t>at lower pressures in chamber A : counts observed</a:t>
            </a:r>
            <a:endParaRPr sz="3400"/>
          </a:p>
          <a:p>
            <a:pPr lvl="0">
              <a:defRPr sz="1800"/>
            </a:pPr>
            <a:r>
              <a:rPr sz="3400"/>
              <a:t>reduced xenon pressure to 2 &amp; 4 bar</a:t>
            </a:r>
          </a:p>
        </p:txBody>
      </p:sp>
      <p:sp>
        <p:nvSpPr>
          <p:cNvPr id="381" name="Shape 3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Xenon Runs</a:t>
            </a:r>
          </a:p>
        </p:txBody>
      </p:sp>
      <p:pic>
        <p:nvPicPr>
          <p:cNvPr id="382" name="Xe-200msx1-7742torr-hi-hump.jpg"/>
          <p:cNvPicPr/>
          <p:nvPr/>
        </p:nvPicPr>
        <p:blipFill>
          <a:blip r:embed="rId2">
            <a:extLst/>
          </a:blip>
          <a:srcRect l="0" t="13166" r="32191" b="42436"/>
          <a:stretch>
            <a:fillRect/>
          </a:stretch>
        </p:blipFill>
        <p:spPr>
          <a:xfrm>
            <a:off x="-90312" y="2756404"/>
            <a:ext cx="13135820" cy="7018403"/>
          </a:xfrm>
          <a:prstGeom prst="rect">
            <a:avLst/>
          </a:prstGeom>
          <a:ln w="25400">
            <a:round/>
          </a:ln>
        </p:spPr>
      </p:pic>
      <p:sp>
        <p:nvSpPr>
          <p:cNvPr id="383" name="Shape 383"/>
          <p:cNvSpPr/>
          <p:nvPr/>
        </p:nvSpPr>
        <p:spPr>
          <a:xfrm>
            <a:off x="1632499" y="7225030"/>
            <a:ext cx="1" cy="793709"/>
          </a:xfrm>
          <a:prstGeom prst="line">
            <a:avLst/>
          </a:prstGeom>
          <a:ln w="50800">
            <a:solidFill>
              <a:srgbClr val="941100"/>
            </a:solidFill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84" name="Shape 384"/>
          <p:cNvSpPr/>
          <p:nvPr/>
        </p:nvSpPr>
        <p:spPr>
          <a:xfrm>
            <a:off x="1015564" y="6651309"/>
            <a:ext cx="1454244" cy="538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/>
          <a:lstStyle>
            <a:lvl1pPr algn="l" defTabSz="1300480">
              <a:lnSpc>
                <a:spcPct val="93000"/>
              </a:lnSpc>
              <a:defRPr sz="2400">
                <a:solidFill>
                  <a:srgbClr val="941100"/>
                </a:solidFill>
                <a:uFill>
                  <a:solidFill>
                    <a:srgbClr val="00B05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941100"/>
                </a:solidFill>
                <a:uFill>
                  <a:solidFill>
                    <a:srgbClr val="00B050"/>
                  </a:solidFill>
                </a:uFill>
              </a:rPr>
              <a:t>gas open</a:t>
            </a:r>
          </a:p>
        </p:txBody>
      </p:sp>
      <p:grpSp>
        <p:nvGrpSpPr>
          <p:cNvPr id="387" name="Group 387"/>
          <p:cNvGrpSpPr/>
          <p:nvPr/>
        </p:nvGrpSpPr>
        <p:grpSpPr>
          <a:xfrm>
            <a:off x="4787170" y="7548543"/>
            <a:ext cx="1638255" cy="1257244"/>
            <a:chOff x="0" y="0"/>
            <a:chExt cx="1638254" cy="1257242"/>
          </a:xfrm>
        </p:grpSpPr>
        <p:sp>
          <p:nvSpPr>
            <p:cNvPr id="385" name="Shape 385"/>
            <p:cNvSpPr/>
            <p:nvPr/>
          </p:nvSpPr>
          <p:spPr>
            <a:xfrm flipH="1">
              <a:off x="819127" y="463534"/>
              <a:ext cx="1" cy="793709"/>
            </a:xfrm>
            <a:prstGeom prst="line">
              <a:avLst/>
            </a:prstGeom>
            <a:noFill/>
            <a:ln w="50800" cap="flat">
              <a:solidFill>
                <a:srgbClr val="941100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86" name="Shape 386"/>
            <p:cNvSpPr/>
            <p:nvPr/>
          </p:nvSpPr>
          <p:spPr>
            <a:xfrm>
              <a:off x="0" y="0"/>
              <a:ext cx="1638255" cy="538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t">
              <a:noAutofit/>
            </a:bodyPr>
            <a:lstStyle>
              <a:lvl1pPr algn="l" defTabSz="1300480">
                <a:lnSpc>
                  <a:spcPct val="93000"/>
                </a:lnSpc>
                <a:def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941100"/>
                  </a:solidFill>
                  <a:uFill>
                    <a:solidFill>
                      <a:srgbClr val="00B050"/>
                    </a:solidFill>
                  </a:uFill>
                </a:rPr>
                <a:t>gas closed</a:t>
              </a:r>
            </a:p>
          </p:txBody>
        </p:sp>
      </p:grpSp>
      <p:sp>
        <p:nvSpPr>
          <p:cNvPr id="388" name="Shape 388"/>
          <p:cNvSpPr/>
          <p:nvPr/>
        </p:nvSpPr>
        <p:spPr>
          <a:xfrm>
            <a:off x="1196186" y="4845086"/>
            <a:ext cx="5812088" cy="538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/>
          <a:lstStyle>
            <a:lvl1pPr algn="l" defTabSz="1300480">
              <a:lnSpc>
                <a:spcPct val="93000"/>
              </a:lnSpc>
              <a:defRPr sz="2400">
                <a:solidFill>
                  <a:srgbClr val="941100"/>
                </a:solidFill>
                <a:uFill>
                  <a:solidFill>
                    <a:srgbClr val="00B05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941100"/>
                </a:solidFill>
                <a:uFill>
                  <a:solidFill>
                    <a:srgbClr val="00B050"/>
                  </a:solidFill>
                </a:uFill>
              </a:rPr>
              <a:t>AXES LABELS</a:t>
            </a:r>
          </a:p>
        </p:txBody>
      </p:sp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391" name="Shape 3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Recall CEM measurements</a:t>
            </a:r>
          </a:p>
        </p:txBody>
      </p:sp>
      <p:pic>
        <p:nvPicPr>
          <p:cNvPr id="392" name="20140908-Xe-S-V-Scan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42456"/>
            <a:ext cx="13004801" cy="8211144"/>
          </a:xfrm>
          <a:prstGeom prst="rect">
            <a:avLst/>
          </a:prstGeom>
          <a:ln w="25400">
            <a:round/>
          </a:ln>
        </p:spPr>
      </p:pic>
      <p:sp>
        <p:nvSpPr>
          <p:cNvPr id="393" name="Shape 393"/>
          <p:cNvSpPr/>
          <p:nvPr/>
        </p:nvSpPr>
        <p:spPr>
          <a:xfrm>
            <a:off x="-1" y="789274"/>
            <a:ext cx="13004801" cy="736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>
            <a:normAutofit fontScale="100000" lnSpcReduction="0"/>
          </a:bodyPr>
          <a:lstStyle>
            <a:lvl1pPr marL="147319" indent="-147319" defTabSz="502852">
              <a:tabLst>
                <a:tab pos="622300" algn="l"/>
                <a:tab pos="1219200" algn="l"/>
                <a:tab pos="1816100" algn="l"/>
                <a:tab pos="2413000" algn="l"/>
                <a:tab pos="3009900" algn="l"/>
                <a:tab pos="3606800" algn="l"/>
                <a:tab pos="4203700" algn="l"/>
                <a:tab pos="4800600" algn="l"/>
                <a:tab pos="4927600" algn="l"/>
                <a:tab pos="5270500" algn="l"/>
              </a:tabLst>
              <a:defRPr sz="4059"/>
            </a:lvl1pPr>
          </a:lstStyle>
          <a:p>
            <a:pPr lvl="0">
              <a:defRPr sz="1800"/>
            </a:pPr>
            <a:r>
              <a:rPr sz="4059"/>
              <a:t>count dependence on pressure</a:t>
            </a:r>
          </a:p>
        </p:txBody>
      </p:sp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20150522-Xe-122-159-pic.png"/>
          <p:cNvPicPr/>
          <p:nvPr/>
        </p:nvPicPr>
        <p:blipFill>
          <a:blip r:embed="rId2">
            <a:extLst/>
          </a:blip>
          <a:srcRect l="8833" t="13223" r="386" b="3060"/>
          <a:stretch>
            <a:fillRect/>
          </a:stretch>
        </p:blipFill>
        <p:spPr>
          <a:xfrm>
            <a:off x="-1" y="2113279"/>
            <a:ext cx="13004801" cy="7586135"/>
          </a:xfrm>
          <a:prstGeom prst="rect">
            <a:avLst/>
          </a:prstGeom>
          <a:ln w="25400">
            <a:round/>
          </a:ln>
        </p:spPr>
      </p:pic>
      <p:sp>
        <p:nvSpPr>
          <p:cNvPr id="396" name="Shape 396"/>
          <p:cNvSpPr/>
          <p:nvPr>
            <p:ph type="body" idx="1"/>
          </p:nvPr>
        </p:nvSpPr>
        <p:spPr>
          <a:xfrm>
            <a:off x="453574" y="933772"/>
            <a:ext cx="12121427" cy="1602829"/>
          </a:xfrm>
          <a:prstGeom prst="rect">
            <a:avLst/>
          </a:prstGeom>
        </p:spPr>
        <p:txBody>
          <a:bodyPr/>
          <a:lstStyle/>
          <a:p>
            <a:pPr lvl="0" defTabSz="866986">
              <a:defRPr sz="1800"/>
            </a:pPr>
            <a:r>
              <a:rPr sz="3400"/>
              <a:t>composition of peaks changes with injection time</a:t>
            </a:r>
            <a:br>
              <a:rPr sz="3400"/>
            </a:br>
            <a:r>
              <a:rPr sz="3400"/>
              <a:t>        at times of over a second: many more peaks</a:t>
            </a:r>
          </a:p>
        </p:txBody>
      </p:sp>
      <p:sp>
        <p:nvSpPr>
          <p:cNvPr id="397" name="Shape 39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398" name="Shape 3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Xe scans:  4 bar at 122-159u</a:t>
            </a:r>
          </a:p>
        </p:txBody>
      </p:sp>
      <p:sp>
        <p:nvSpPr>
          <p:cNvPr id="399" name="Shape 399"/>
          <p:cNvSpPr/>
          <p:nvPr/>
        </p:nvSpPr>
        <p:spPr>
          <a:xfrm>
            <a:off x="9188758" y="2365455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20 ms</a:t>
            </a:r>
          </a:p>
        </p:txBody>
      </p:sp>
      <p:sp>
        <p:nvSpPr>
          <p:cNvPr id="400" name="Shape 400"/>
          <p:cNvSpPr/>
          <p:nvPr/>
        </p:nvSpPr>
        <p:spPr>
          <a:xfrm>
            <a:off x="9188758" y="3214379"/>
            <a:ext cx="1750854" cy="65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50 ms</a:t>
            </a:r>
          </a:p>
        </p:txBody>
      </p:sp>
      <p:sp>
        <p:nvSpPr>
          <p:cNvPr id="401" name="Shape 401"/>
          <p:cNvSpPr/>
          <p:nvPr/>
        </p:nvSpPr>
        <p:spPr>
          <a:xfrm>
            <a:off x="9188758" y="4045242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100 ms</a:t>
            </a:r>
          </a:p>
        </p:txBody>
      </p:sp>
      <p:sp>
        <p:nvSpPr>
          <p:cNvPr id="402" name="Shape 402"/>
          <p:cNvSpPr/>
          <p:nvPr/>
        </p:nvSpPr>
        <p:spPr>
          <a:xfrm>
            <a:off x="9188758" y="4894166"/>
            <a:ext cx="1750854" cy="65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200 ms</a:t>
            </a:r>
          </a:p>
        </p:txBody>
      </p:sp>
      <p:sp>
        <p:nvSpPr>
          <p:cNvPr id="403" name="Shape 403"/>
          <p:cNvSpPr/>
          <p:nvPr/>
        </p:nvSpPr>
        <p:spPr>
          <a:xfrm>
            <a:off x="9188758" y="5761153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600 ms</a:t>
            </a:r>
          </a:p>
        </p:txBody>
      </p:sp>
      <p:sp>
        <p:nvSpPr>
          <p:cNvPr id="404" name="Shape 404"/>
          <p:cNvSpPr/>
          <p:nvPr/>
        </p:nvSpPr>
        <p:spPr>
          <a:xfrm>
            <a:off x="9188758" y="6610077"/>
            <a:ext cx="1750854" cy="65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48665">
              <a:tabLst>
                <a:tab pos="584200" algn="l"/>
                <a:tab pos="1130300" algn="l"/>
                <a:tab pos="1689100" algn="l"/>
                <a:tab pos="2247900" algn="l"/>
                <a:tab pos="2806700" algn="l"/>
                <a:tab pos="3352800" algn="l"/>
                <a:tab pos="3911600" algn="l"/>
                <a:tab pos="4470400" algn="l"/>
                <a:tab pos="5029200" algn="l"/>
                <a:tab pos="5588000" algn="l"/>
                <a:tab pos="6134100" algn="l"/>
                <a:tab pos="6692900" algn="l"/>
                <a:tab pos="7010400" algn="l"/>
              </a:tabLst>
              <a:defRPr sz="3348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48">
                <a:solidFill>
                  <a:srgbClr val="941100"/>
                </a:solidFill>
              </a:rPr>
              <a:t>1000 ms</a:t>
            </a:r>
          </a:p>
        </p:txBody>
      </p:sp>
      <p:sp>
        <p:nvSpPr>
          <p:cNvPr id="405" name="Shape 405"/>
          <p:cNvSpPr/>
          <p:nvPr/>
        </p:nvSpPr>
        <p:spPr>
          <a:xfrm>
            <a:off x="9188758" y="7440939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48665">
              <a:tabLst>
                <a:tab pos="584200" algn="l"/>
                <a:tab pos="1130300" algn="l"/>
                <a:tab pos="1689100" algn="l"/>
                <a:tab pos="2247900" algn="l"/>
                <a:tab pos="2806700" algn="l"/>
                <a:tab pos="3352800" algn="l"/>
                <a:tab pos="3911600" algn="l"/>
                <a:tab pos="4470400" algn="l"/>
                <a:tab pos="5029200" algn="l"/>
                <a:tab pos="5588000" algn="l"/>
                <a:tab pos="6134100" algn="l"/>
                <a:tab pos="6692900" algn="l"/>
                <a:tab pos="7010400" algn="l"/>
              </a:tabLst>
              <a:defRPr sz="3348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48">
                <a:solidFill>
                  <a:srgbClr val="941100"/>
                </a:solidFill>
              </a:rPr>
              <a:t>3000 ms</a:t>
            </a:r>
          </a:p>
        </p:txBody>
      </p:sp>
      <p:sp>
        <p:nvSpPr>
          <p:cNvPr id="406" name="Shape 406"/>
          <p:cNvSpPr/>
          <p:nvPr/>
        </p:nvSpPr>
        <p:spPr>
          <a:xfrm>
            <a:off x="9188758" y="8289864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48665">
              <a:tabLst>
                <a:tab pos="584200" algn="l"/>
                <a:tab pos="1130300" algn="l"/>
                <a:tab pos="1689100" algn="l"/>
                <a:tab pos="2247900" algn="l"/>
                <a:tab pos="2806700" algn="l"/>
                <a:tab pos="3352800" algn="l"/>
                <a:tab pos="3911600" algn="l"/>
                <a:tab pos="4470400" algn="l"/>
                <a:tab pos="5029200" algn="l"/>
                <a:tab pos="5588000" algn="l"/>
                <a:tab pos="6134100" algn="l"/>
                <a:tab pos="6692900" algn="l"/>
                <a:tab pos="7010400" algn="l"/>
              </a:tabLst>
              <a:defRPr sz="3348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48">
                <a:solidFill>
                  <a:srgbClr val="941100"/>
                </a:solidFill>
              </a:rPr>
              <a:t>8000 ms</a:t>
            </a:r>
          </a:p>
        </p:txBody>
      </p:sp>
      <p:sp>
        <p:nvSpPr>
          <p:cNvPr id="407" name="Shape 407"/>
          <p:cNvSpPr/>
          <p:nvPr/>
        </p:nvSpPr>
        <p:spPr>
          <a:xfrm>
            <a:off x="10316711" y="9029450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m/z</a:t>
            </a:r>
          </a:p>
        </p:txBody>
      </p:sp>
      <p:sp>
        <p:nvSpPr>
          <p:cNvPr id="408" name="Shape 408"/>
          <p:cNvSpPr/>
          <p:nvPr/>
        </p:nvSpPr>
        <p:spPr>
          <a:xfrm>
            <a:off x="2248915" y="9250847"/>
            <a:ext cx="1750854" cy="65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132u</a:t>
            </a:r>
          </a:p>
        </p:txBody>
      </p:sp>
      <p:sp>
        <p:nvSpPr>
          <p:cNvPr id="409" name="Shape 409"/>
          <p:cNvSpPr/>
          <p:nvPr/>
        </p:nvSpPr>
        <p:spPr>
          <a:xfrm>
            <a:off x="3229344" y="9160430"/>
            <a:ext cx="1" cy="259372"/>
          </a:xfrm>
          <a:prstGeom prst="line">
            <a:avLst/>
          </a:prstGeom>
          <a:ln w="50800">
            <a:solidFill>
              <a:srgbClr val="941100"/>
            </a:solidFill>
            <a:head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412" name="Shape 41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Comparing to 132u</a:t>
            </a:r>
          </a:p>
        </p:txBody>
      </p:sp>
      <p:pic>
        <p:nvPicPr>
          <p:cNvPr id="413" name="xeisotop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313094"/>
            <a:ext cx="13004801" cy="8440506"/>
          </a:xfrm>
          <a:prstGeom prst="rect">
            <a:avLst/>
          </a:prstGeom>
          <a:ln w="25400">
            <a:round/>
          </a:ln>
        </p:spPr>
      </p:pic>
      <p:sp>
        <p:nvSpPr>
          <p:cNvPr id="414" name="Shape 414"/>
          <p:cNvSpPr/>
          <p:nvPr/>
        </p:nvSpPr>
        <p:spPr>
          <a:xfrm>
            <a:off x="-1" y="825398"/>
            <a:ext cx="13004801" cy="736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>
            <a:normAutofit fontScale="100000" lnSpcReduction="0"/>
          </a:bodyPr>
          <a:lstStyle>
            <a:lvl1pPr marL="147319" indent="-147319" defTabSz="502852">
              <a:tabLst>
                <a:tab pos="622300" algn="l"/>
                <a:tab pos="1219200" algn="l"/>
                <a:tab pos="1816100" algn="l"/>
                <a:tab pos="2413000" algn="l"/>
                <a:tab pos="3009900" algn="l"/>
                <a:tab pos="3606800" algn="l"/>
                <a:tab pos="4203700" algn="l"/>
                <a:tab pos="4800600" algn="l"/>
                <a:tab pos="4927600" algn="l"/>
                <a:tab pos="5270500" algn="l"/>
              </a:tabLst>
              <a:defRPr sz="4059"/>
            </a:lvl1pPr>
          </a:lstStyle>
          <a:p>
            <a:pPr lvl="0">
              <a:defRPr sz="1800"/>
            </a:pPr>
            <a:r>
              <a:rPr sz="4059"/>
              <a:t>all peaks observed shown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>
            <p:ph type="sldNum" sz="quarter" idx="2"/>
          </p:nvPr>
        </p:nvSpPr>
        <p:spPr>
          <a:xfrm>
            <a:off x="12579791" y="131300"/>
            <a:ext cx="227280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43" name="Shape 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Barium Tagging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1884" y="5329227"/>
            <a:ext cx="11736676" cy="4424374"/>
            <a:chOff x="0" y="0"/>
            <a:chExt cx="11736674" cy="4424372"/>
          </a:xfrm>
        </p:grpSpPr>
        <p:sp>
          <p:nvSpPr>
            <p:cNvPr id="44" name="Shape 44"/>
            <p:cNvSpPr/>
            <p:nvPr/>
          </p:nvSpPr>
          <p:spPr>
            <a:xfrm>
              <a:off x="3078144" y="1082185"/>
              <a:ext cx="3842427" cy="1998062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marL="57799" marR="57799" defTabSz="1295400">
                <a:defRPr sz="56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pic>
          <p:nvPicPr>
            <p:cNvPr id="45" name="image.png"/>
            <p:cNvPicPr/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1736675" cy="4424373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grpSp>
          <p:nvGrpSpPr>
            <p:cNvPr id="50" name="Group 50"/>
            <p:cNvGrpSpPr/>
            <p:nvPr/>
          </p:nvGrpSpPr>
          <p:grpSpPr>
            <a:xfrm>
              <a:off x="2925625" y="456099"/>
              <a:ext cx="4819934" cy="3089705"/>
              <a:chOff x="-50580" y="0"/>
              <a:chExt cx="4819933" cy="3089704"/>
            </a:xfrm>
          </p:grpSpPr>
          <p:sp>
            <p:nvSpPr>
              <p:cNvPr id="46" name="Shape 46"/>
              <p:cNvSpPr/>
              <p:nvPr/>
            </p:nvSpPr>
            <p:spPr>
              <a:xfrm>
                <a:off x="0" y="401451"/>
                <a:ext cx="3867386" cy="2000952"/>
              </a:xfrm>
              <a:prstGeom prst="rect">
                <a:avLst/>
              </a:prstGeom>
              <a:noFill/>
              <a:ln w="63500" cap="flat">
                <a:solidFill>
                  <a:srgbClr val="FF2600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defTabSz="914400">
                  <a:defRPr sz="5800">
                    <a:uFill>
                      <a:solidFill/>
                    </a:uFill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47" name="Shape 47"/>
              <p:cNvSpPr/>
              <p:nvPr/>
            </p:nvSpPr>
            <p:spPr>
              <a:xfrm>
                <a:off x="-50581" y="0"/>
                <a:ext cx="3925190" cy="369924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marL="38100" defTabSz="914400">
                  <a:buClr>
                    <a:srgbClr val="FF2600"/>
                  </a:buClr>
                  <a:buFont typeface="Calibri"/>
                  <a:defRPr sz="2400">
                    <a:solidFill>
                      <a:srgbClr val="FF2600"/>
                    </a:solidFill>
                    <a:uFill>
                      <a:solidFill>
                        <a:srgbClr val="FF2600"/>
                      </a:solidFill>
                    </a:u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  <a:uFillTx/>
                  </a:defRPr>
                </a:pPr>
                <a:r>
                  <a:rPr sz="2400">
                    <a:solidFill>
                      <a:srgbClr val="FF2600"/>
                    </a:solidFill>
                    <a:uFill>
                      <a:solidFill>
                        <a:srgbClr val="FF2600"/>
                      </a:solidFill>
                    </a:uFill>
                  </a:rPr>
                  <a:t>Stanford’s prototype</a:t>
                </a:r>
              </a:p>
            </p:txBody>
          </p:sp>
          <p:sp>
            <p:nvSpPr>
              <p:cNvPr id="48" name="Shape 48"/>
              <p:cNvSpPr/>
              <p:nvPr/>
            </p:nvSpPr>
            <p:spPr>
              <a:xfrm>
                <a:off x="2409505" y="2652521"/>
                <a:ext cx="2359849" cy="369925"/>
              </a:xfrm>
              <a:prstGeom prst="rect">
                <a:avLst/>
              </a:prstGeom>
              <a:noFill/>
              <a:ln w="9525" cap="flat">
                <a:noFill/>
                <a:round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marL="38100" algn="l" defTabSz="914400">
                  <a:buClr>
                    <a:srgbClr val="000000"/>
                  </a:buClr>
                  <a:buFont typeface="Calibri"/>
                  <a:defRPr sz="1800"/>
                </a:pPr>
                <a:r>
                  <a:rPr sz="2400">
                    <a:uFill>
                      <a:solidFill/>
                    </a:uFill>
                    <a:latin typeface="Calibri"/>
                    <a:ea typeface="Calibri"/>
                    <a:cs typeface="Calibri"/>
                    <a:sym typeface="Calibri"/>
                  </a:rPr>
                  <a:t>Goal: 10</a:t>
                </a:r>
                <a:r>
                  <a:rPr baseline="30500" sz="2400">
                    <a:uFill>
                      <a:solidFill/>
                    </a:uFill>
                    <a:latin typeface="Calibri"/>
                    <a:ea typeface="Calibri"/>
                    <a:cs typeface="Calibri"/>
                    <a:sym typeface="Calibri"/>
                  </a:rPr>
                  <a:t>-6</a:t>
                </a:r>
                <a:r>
                  <a:rPr sz="2400">
                    <a:uFill>
                      <a:solidFill/>
                    </a:uFill>
                    <a:latin typeface="Calibri"/>
                    <a:ea typeface="Calibri"/>
                    <a:cs typeface="Calibri"/>
                    <a:sym typeface="Calibri"/>
                  </a:rPr>
                  <a:t> mbar</a:t>
                </a:r>
              </a:p>
            </p:txBody>
          </p:sp>
          <p:sp>
            <p:nvSpPr>
              <p:cNvPr id="49" name="Shape 49"/>
              <p:cNvSpPr/>
              <p:nvPr/>
            </p:nvSpPr>
            <p:spPr>
              <a:xfrm>
                <a:off x="2369484" y="2602077"/>
                <a:ext cx="2250360" cy="487628"/>
              </a:xfrm>
              <a:prstGeom prst="rect">
                <a:avLst/>
              </a:prstGeom>
              <a:noFill/>
              <a:ln w="63500" cap="flat">
                <a:solidFill>
                  <a:srgbClr val="FF2600"/>
                </a:solidFill>
                <a:prstDash val="solid"/>
                <a:round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defTabSz="914400">
                  <a:defRPr sz="5800">
                    <a:uFill>
                      <a:solidFill/>
                    </a:u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52" name="Shape 52"/>
          <p:cNvSpPr/>
          <p:nvPr>
            <p:ph type="body" idx="1"/>
          </p:nvPr>
        </p:nvSpPr>
        <p:spPr>
          <a:xfrm>
            <a:off x="358254" y="840215"/>
            <a:ext cx="11736675" cy="4600856"/>
          </a:xfrm>
          <a:prstGeom prst="rect">
            <a:avLst/>
          </a:prstGeom>
        </p:spPr>
        <p:txBody>
          <a:bodyPr/>
          <a:lstStyle/>
          <a:p>
            <a:pPr lvl="0" defTabSz="866986">
              <a:defRPr sz="1800"/>
            </a:pPr>
            <a:r>
              <a:rPr sz="3400"/>
              <a:t>Idea: background free measurement to increase sensitivity to slower decay rates</a:t>
            </a:r>
            <a:endParaRPr sz="3400"/>
          </a:p>
          <a:p>
            <a:pPr lvl="1" marL="684388" indent="-239888" defTabSz="866986">
              <a:defRPr sz="1800"/>
            </a:pPr>
            <a:r>
              <a:rPr sz="3400"/>
              <a:t>measure decay event positions and energies </a:t>
            </a:r>
            <a:endParaRPr sz="3400"/>
          </a:p>
          <a:p>
            <a:pPr lvl="1" marL="684388" indent="-239888" defTabSz="866986">
              <a:defRPr sz="1800"/>
            </a:pPr>
            <a:r>
              <a:rPr sz="3400"/>
              <a:t>recover the barium ion </a:t>
            </a:r>
            <a:endParaRPr sz="3400"/>
          </a:p>
          <a:p>
            <a:pPr lvl="1" marL="684388" indent="-239888" defTabSz="866986">
              <a:defRPr sz="1800"/>
            </a:pPr>
            <a:r>
              <a:rPr sz="3400"/>
              <a:t>tag event-recovery coincidences as ββ decay </a:t>
            </a:r>
            <a:endParaRPr sz="3400"/>
          </a:p>
          <a:p>
            <a:pPr lvl="1" marL="684388" indent="-239888" defTabSz="866986">
              <a:defRPr sz="1800"/>
            </a:pPr>
            <a:r>
              <a:rPr sz="3400"/>
              <a:t>reject non-tagged events</a:t>
            </a:r>
          </a:p>
        </p:txBody>
      </p:sp>
      <p:sp>
        <p:nvSpPr>
          <p:cNvPr id="53" name="Shape 53"/>
          <p:cNvSpPr/>
          <p:nvPr/>
        </p:nvSpPr>
        <p:spPr>
          <a:xfrm>
            <a:off x="6726297" y="4180066"/>
            <a:ext cx="6190676" cy="1033499"/>
          </a:xfrm>
          <a:prstGeom prst="rect">
            <a:avLst/>
          </a:prstGeom>
          <a:ln w="25400">
            <a:solidFill>
              <a:srgbClr val="9411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2248" tIns="72248" rIns="72248" bIns="72248" anchor="ctr">
            <a:spAutoFit/>
          </a:bodyPr>
          <a:lstStyle/>
          <a:p>
            <a:pPr lvl="0" marL="38100" indent="-38100" defTabSz="830862">
              <a:defRPr sz="1800"/>
            </a:pPr>
            <a:r>
              <a:rPr sz="28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</a:rPr>
              <a:t>How can one isolate a single barium ion from a sea of 10</a:t>
            </a:r>
            <a:r>
              <a:rPr baseline="31999" sz="28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</a:rPr>
              <a:t>28</a:t>
            </a:r>
            <a:r>
              <a:rPr sz="28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</a:rPr>
              <a:t> xenon atoms?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11932904" y="6808647"/>
            <a:ext cx="921511" cy="1033546"/>
            <a:chOff x="0" y="0"/>
            <a:chExt cx="921509" cy="1033545"/>
          </a:xfrm>
        </p:grpSpPr>
        <p:pic>
          <p:nvPicPr>
            <p:cNvPr id="54" name="image.png"/>
            <p:cNvPicPr/>
            <p:nvPr/>
          </p:nvPicPr>
          <p:blipFill>
            <a:blip r:embed="rId3">
              <a:extLst/>
            </a:blip>
            <a:srcRect l="3435" t="5193" r="48910" b="22830"/>
            <a:stretch>
              <a:fillRect/>
            </a:stretch>
          </p:blipFill>
          <p:spPr>
            <a:xfrm>
              <a:off x="0" y="0"/>
              <a:ext cx="921019" cy="866841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grpSp>
          <p:nvGrpSpPr>
            <p:cNvPr id="60" name="Group 60"/>
            <p:cNvGrpSpPr/>
            <p:nvPr/>
          </p:nvGrpSpPr>
          <p:grpSpPr>
            <a:xfrm>
              <a:off x="485870" y="568785"/>
              <a:ext cx="435640" cy="464761"/>
              <a:chOff x="-55905" y="0"/>
              <a:chExt cx="435639" cy="464759"/>
            </a:xfrm>
          </p:grpSpPr>
          <p:grpSp>
            <p:nvGrpSpPr>
              <p:cNvPr id="58" name="Group 58"/>
              <p:cNvGrpSpPr/>
              <p:nvPr/>
            </p:nvGrpSpPr>
            <p:grpSpPr>
              <a:xfrm>
                <a:off x="0" y="0"/>
                <a:ext cx="320141" cy="448198"/>
                <a:chOff x="0" y="0"/>
                <a:chExt cx="320140" cy="448197"/>
              </a:xfrm>
            </p:grpSpPr>
            <p:sp>
              <p:nvSpPr>
                <p:cNvPr id="55" name="Shape 55"/>
                <p:cNvSpPr/>
                <p:nvPr/>
              </p:nvSpPr>
              <p:spPr>
                <a:xfrm>
                  <a:off x="1581" y="-1"/>
                  <a:ext cx="316978" cy="2988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fill="norm" stroke="1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E4A8"/>
                </a:solidFill>
                <a:ln w="12700" cap="flat">
                  <a:solidFill>
                    <a:srgbClr val="000000">
                      <a:alpha val="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lvl="0" marL="40639" marR="40639" algn="l" defTabSz="650240">
                    <a:lnSpc>
                      <a:spcPct val="93000"/>
                    </a:lnSpc>
                    <a:defRPr sz="2400">
                      <a:uFill>
                        <a:solidFill/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6" name="Shape 56"/>
                <p:cNvSpPr/>
                <p:nvPr/>
              </p:nvSpPr>
              <p:spPr>
                <a:xfrm>
                  <a:off x="0" y="140191"/>
                  <a:ext cx="320141" cy="308007"/>
                </a:xfrm>
                <a:prstGeom prst="rect">
                  <a:avLst/>
                </a:prstGeom>
                <a:solidFill>
                  <a:srgbClr val="FFE4A8"/>
                </a:solidFill>
                <a:ln w="12700" cap="flat">
                  <a:solidFill>
                    <a:srgbClr val="000000">
                      <a:alpha val="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lvl="0" marL="40639" marR="40639" algn="l" defTabSz="650240">
                    <a:lnSpc>
                      <a:spcPct val="93000"/>
                    </a:lnSpc>
                    <a:defRPr sz="2400">
                      <a:uFill>
                        <a:solidFill/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7" name="Shape 57"/>
                <p:cNvSpPr/>
                <p:nvPr/>
              </p:nvSpPr>
              <p:spPr>
                <a:xfrm>
                  <a:off x="98001" y="38549"/>
                  <a:ext cx="124137" cy="110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fill="norm" stroke="1" extrusionOk="0">
                      <a:moveTo>
                        <a:pt x="16797" y="2882"/>
                      </a:moveTo>
                      <a:cubicBezTo>
                        <a:pt x="20639" y="6724"/>
                        <a:pt x="20639" y="12954"/>
                        <a:pt x="16797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7" y="2882"/>
                      </a:cubicBezTo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000000">
                      <a:alpha val="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lvl="0" marL="40639" marR="40639" algn="l" defTabSz="650240">
                    <a:lnSpc>
                      <a:spcPct val="93000"/>
                    </a:lnSpc>
                    <a:defRPr sz="2400">
                      <a:uFill>
                        <a:solidFill/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59" name="Shape 59"/>
              <p:cNvSpPr/>
              <p:nvPr/>
            </p:nvSpPr>
            <p:spPr>
              <a:xfrm>
                <a:off x="-55906" y="98563"/>
                <a:ext cx="435641" cy="3661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2248" tIns="72248" rIns="72248" bIns="72248" numCol="1" anchor="t">
                <a:noAutofit/>
              </a:bodyPr>
              <a:lstStyle>
                <a:lvl1pPr marL="40639" marR="40639" defTabSz="650240">
                  <a:lnSpc>
                    <a:spcPct val="93000"/>
                  </a:lnSpc>
                  <a:defRPr b="1" sz="16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b="0" sz="1800">
                    <a:uFillTx/>
                  </a:defRPr>
                </a:pPr>
                <a:r>
                  <a:rPr b="1" sz="1600">
                    <a:uFill>
                      <a:solidFill/>
                    </a:uFill>
                  </a:rPr>
                  <a:t>Ba</a:t>
                </a:r>
              </a:p>
            </p:txBody>
          </p:sp>
        </p:grpSp>
      </p:grpSp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rga-scan.png"/>
          <p:cNvPicPr/>
          <p:nvPr/>
        </p:nvPicPr>
        <p:blipFill>
          <a:blip r:embed="rId2">
            <a:extLst/>
          </a:blip>
          <a:srcRect l="439" t="6063" r="447" b="11851"/>
          <a:stretch>
            <a:fillRect/>
          </a:stretch>
        </p:blipFill>
        <p:spPr>
          <a:xfrm>
            <a:off x="-502" y="3006795"/>
            <a:ext cx="13004801" cy="6439547"/>
          </a:xfrm>
          <a:prstGeom prst="rect">
            <a:avLst/>
          </a:prstGeom>
          <a:ln w="25400">
            <a:round/>
          </a:ln>
        </p:spPr>
      </p:pic>
      <p:sp>
        <p:nvSpPr>
          <p:cNvPr id="417" name="Shape 41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418" name="Shape 41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866986">
              <a:defRPr sz="1800"/>
            </a:pPr>
            <a:r>
              <a:rPr sz="3400"/>
              <a:t>pre run puffed xenon in, while cryopumping</a:t>
            </a:r>
            <a:endParaRPr sz="3400"/>
          </a:p>
          <a:p>
            <a:pPr lvl="0" defTabSz="866986">
              <a:defRPr sz="1800"/>
            </a:pPr>
            <a:r>
              <a:rPr sz="3400"/>
              <a:t>blue : each m/q fit to A exp(-B t ) + C at t=0</a:t>
            </a:r>
            <a:endParaRPr sz="3400"/>
          </a:p>
          <a:p>
            <a:pPr lvl="0" defTabSz="866986">
              <a:defRPr sz="1800"/>
            </a:pPr>
            <a:r>
              <a:rPr sz="3400"/>
              <a:t>peaks centered -0.4 amu below integers</a:t>
            </a:r>
          </a:p>
        </p:txBody>
      </p:sp>
      <p:sp>
        <p:nvSpPr>
          <p:cNvPr id="419" name="Shape 4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RGA Xenon &amp; Comparison</a:t>
            </a:r>
          </a:p>
        </p:txBody>
      </p:sp>
      <p:sp>
        <p:nvSpPr>
          <p:cNvPr id="420" name="Shape 420"/>
          <p:cNvSpPr/>
          <p:nvPr/>
        </p:nvSpPr>
        <p:spPr>
          <a:xfrm>
            <a:off x="8538518" y="9192975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[amu]</a:t>
            </a:r>
          </a:p>
        </p:txBody>
      </p:sp>
      <p:sp>
        <p:nvSpPr>
          <p:cNvPr id="421" name="Shape 421"/>
          <p:cNvSpPr/>
          <p:nvPr/>
        </p:nvSpPr>
        <p:spPr>
          <a:xfrm>
            <a:off x="10182180" y="3954931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136</a:t>
            </a:r>
          </a:p>
        </p:txBody>
      </p:sp>
      <p:sp>
        <p:nvSpPr>
          <p:cNvPr id="422" name="Shape 422"/>
          <p:cNvSpPr/>
          <p:nvPr/>
        </p:nvSpPr>
        <p:spPr>
          <a:xfrm>
            <a:off x="8737203" y="3774308"/>
            <a:ext cx="1750854" cy="65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134</a:t>
            </a:r>
          </a:p>
        </p:txBody>
      </p:sp>
      <p:sp>
        <p:nvSpPr>
          <p:cNvPr id="423" name="Shape 423"/>
          <p:cNvSpPr/>
          <p:nvPr/>
        </p:nvSpPr>
        <p:spPr>
          <a:xfrm>
            <a:off x="7472847" y="2690575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132</a:t>
            </a:r>
          </a:p>
        </p:txBody>
      </p:sp>
      <p:sp>
        <p:nvSpPr>
          <p:cNvPr id="424" name="Shape 424"/>
          <p:cNvSpPr/>
          <p:nvPr/>
        </p:nvSpPr>
        <p:spPr>
          <a:xfrm>
            <a:off x="6569736" y="2509953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131</a:t>
            </a:r>
          </a:p>
        </p:txBody>
      </p:sp>
      <p:sp>
        <p:nvSpPr>
          <p:cNvPr id="425" name="Shape 425"/>
          <p:cNvSpPr/>
          <p:nvPr/>
        </p:nvSpPr>
        <p:spPr>
          <a:xfrm>
            <a:off x="5287318" y="2690575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129</a:t>
            </a:r>
          </a:p>
        </p:txBody>
      </p:sp>
      <p:sp>
        <p:nvSpPr>
          <p:cNvPr id="426" name="Shape 426"/>
          <p:cNvSpPr/>
          <p:nvPr/>
        </p:nvSpPr>
        <p:spPr>
          <a:xfrm>
            <a:off x="3842340" y="2672513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0433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0433FF"/>
                </a:solidFill>
              </a:rPr>
              <a:t>127</a:t>
            </a:r>
          </a:p>
        </p:txBody>
      </p:sp>
      <p:sp>
        <p:nvSpPr>
          <p:cNvPr id="427" name="Shape 427"/>
          <p:cNvSpPr/>
          <p:nvPr/>
        </p:nvSpPr>
        <p:spPr>
          <a:xfrm>
            <a:off x="3983893" y="5495534"/>
            <a:ext cx="1750854" cy="121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332344">
              <a:tabLst>
                <a:tab pos="431800" algn="l"/>
                <a:tab pos="838200" algn="l"/>
                <a:tab pos="1244600" algn="l"/>
                <a:tab pos="1663700" algn="l"/>
                <a:tab pos="2070100" algn="l"/>
                <a:tab pos="2489200" algn="l"/>
                <a:tab pos="2895600" algn="l"/>
                <a:tab pos="3314700" algn="l"/>
                <a:tab pos="3721100" algn="l"/>
                <a:tab pos="4127500" algn="l"/>
                <a:tab pos="4546600" algn="l"/>
                <a:tab pos="4953000" algn="l"/>
                <a:tab pos="5194300" algn="l"/>
              </a:tabLst>
              <a:defRPr sz="2480">
                <a:solidFill>
                  <a:srgbClr val="0433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80">
                <a:solidFill>
                  <a:srgbClr val="0433FF"/>
                </a:solidFill>
              </a:rPr>
              <a:t>127 is not a Xe isotope</a:t>
            </a:r>
          </a:p>
        </p:txBody>
      </p:sp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430" name="Shape 4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Comparing to 132u</a:t>
            </a:r>
          </a:p>
        </p:txBody>
      </p:sp>
      <p:pic>
        <p:nvPicPr>
          <p:cNvPr id="431" name="xeisotop_3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313094"/>
            <a:ext cx="13004801" cy="8440506"/>
          </a:xfrm>
          <a:prstGeom prst="rect">
            <a:avLst/>
          </a:prstGeom>
          <a:ln w="25400">
            <a:round/>
          </a:ln>
        </p:spPr>
      </p:pic>
      <p:sp>
        <p:nvSpPr>
          <p:cNvPr id="432" name="Shape 432"/>
          <p:cNvSpPr/>
          <p:nvPr/>
        </p:nvSpPr>
        <p:spPr>
          <a:xfrm>
            <a:off x="-1" y="717025"/>
            <a:ext cx="13004801" cy="736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>
            <a:normAutofit fontScale="100000" lnSpcReduction="0"/>
          </a:bodyPr>
          <a:lstStyle>
            <a:lvl1pPr marL="147319" indent="-147319" defTabSz="502852">
              <a:tabLst>
                <a:tab pos="622300" algn="l"/>
                <a:tab pos="1219200" algn="l"/>
                <a:tab pos="1816100" algn="l"/>
                <a:tab pos="2413000" algn="l"/>
                <a:tab pos="3009900" algn="l"/>
                <a:tab pos="3606800" algn="l"/>
                <a:tab pos="4203700" algn="l"/>
                <a:tab pos="4800600" algn="l"/>
                <a:tab pos="4927600" algn="l"/>
                <a:tab pos="5270500" algn="l"/>
              </a:tabLst>
              <a:defRPr sz="4059"/>
            </a:lvl1pPr>
          </a:lstStyle>
          <a:p>
            <a:pPr lvl="0">
              <a:defRPr sz="1800"/>
            </a:pPr>
            <a:r>
              <a:rPr sz="4059"/>
              <a:t>only looking at xenon isotope masses</a:t>
            </a:r>
          </a:p>
        </p:txBody>
      </p:sp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400"/>
              <a:t>at long times pick something up at ~32 amu </a:t>
            </a:r>
            <a:endParaRPr sz="3400"/>
          </a:p>
          <a:p>
            <a:pPr lvl="0" marL="0" indent="0">
              <a:buSzTx/>
              <a:buNone/>
              <a:defRPr sz="1800"/>
            </a:pPr>
            <a:r>
              <a:rPr sz="3400"/>
              <a:t>	methanol CH3OH ? charge exchange?</a:t>
            </a:r>
          </a:p>
        </p:txBody>
      </p:sp>
      <p:sp>
        <p:nvSpPr>
          <p:cNvPr id="435" name="Shape 43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436" name="Shape 43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Xenon injection at 4 bar</a:t>
            </a:r>
          </a:p>
        </p:txBody>
      </p:sp>
      <p:pic>
        <p:nvPicPr>
          <p:cNvPr id="437" name="Xe-varmsx-20-200amu.jpg"/>
          <p:cNvPicPr/>
          <p:nvPr/>
        </p:nvPicPr>
        <p:blipFill>
          <a:blip r:embed="rId2">
            <a:extLst/>
          </a:blip>
          <a:srcRect l="0" t="20373" r="0" b="2635"/>
          <a:stretch>
            <a:fillRect/>
          </a:stretch>
        </p:blipFill>
        <p:spPr>
          <a:xfrm>
            <a:off x="-90311" y="2685161"/>
            <a:ext cx="13185422" cy="7073281"/>
          </a:xfrm>
          <a:prstGeom prst="rect">
            <a:avLst/>
          </a:prstGeom>
          <a:ln w="25400">
            <a:round/>
          </a:ln>
        </p:spPr>
      </p:pic>
      <p:sp>
        <p:nvSpPr>
          <p:cNvPr id="438" name="Shape 438"/>
          <p:cNvSpPr/>
          <p:nvPr/>
        </p:nvSpPr>
        <p:spPr>
          <a:xfrm>
            <a:off x="9550003" y="4009117"/>
            <a:ext cx="1750854" cy="65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20 ms</a:t>
            </a:r>
          </a:p>
        </p:txBody>
      </p:sp>
      <p:sp>
        <p:nvSpPr>
          <p:cNvPr id="439" name="Shape 439"/>
          <p:cNvSpPr/>
          <p:nvPr/>
        </p:nvSpPr>
        <p:spPr>
          <a:xfrm>
            <a:off x="9550003" y="6266895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60 ms</a:t>
            </a:r>
          </a:p>
        </p:txBody>
      </p:sp>
      <p:sp>
        <p:nvSpPr>
          <p:cNvPr id="440" name="Shape 440"/>
          <p:cNvSpPr/>
          <p:nvPr/>
        </p:nvSpPr>
        <p:spPr>
          <a:xfrm>
            <a:off x="9550003" y="8524673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500 ms</a:t>
            </a:r>
          </a:p>
        </p:txBody>
      </p:sp>
      <p:sp>
        <p:nvSpPr>
          <p:cNvPr id="441" name="Shape 441"/>
          <p:cNvSpPr/>
          <p:nvPr/>
        </p:nvSpPr>
        <p:spPr>
          <a:xfrm>
            <a:off x="10840515" y="8884952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m/z</a:t>
            </a:r>
          </a:p>
        </p:txBody>
      </p:sp>
      <p:sp>
        <p:nvSpPr>
          <p:cNvPr id="442" name="Shape 442"/>
          <p:cNvSpPr/>
          <p:nvPr/>
        </p:nvSpPr>
        <p:spPr>
          <a:xfrm>
            <a:off x="776945" y="6286599"/>
            <a:ext cx="1714730" cy="3547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25400">
            <a:solidFill>
              <a:srgbClr val="941100"/>
            </a:solidFill>
            <a:miter lim="400000"/>
          </a:ln>
        </p:spPr>
        <p:txBody>
          <a:bodyPr lIns="0" tIns="0" rIns="0" bIns="0" anchor="ctr">
            <a:normAutofit fontScale="100000" lnSpcReduction="0"/>
          </a:bodyPr>
          <a:lstStyle/>
          <a:p>
            <a:pPr lvl="0" marL="38100" indent="-38100">
              <a:defRPr sz="78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</a:defRPr>
            </a:pPr>
          </a:p>
        </p:txBody>
      </p:sp>
      <p:sp>
        <p:nvSpPr>
          <p:cNvPr id="443" name="Shape 443"/>
          <p:cNvSpPr/>
          <p:nvPr/>
        </p:nvSpPr>
        <p:spPr>
          <a:xfrm>
            <a:off x="782107" y="5648802"/>
            <a:ext cx="1750854" cy="65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?</a:t>
            </a:r>
          </a:p>
        </p:txBody>
      </p:sp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2015-Ar-N2-Xe-comp-1.png"/>
          <p:cNvPicPr/>
          <p:nvPr/>
        </p:nvPicPr>
        <p:blipFill>
          <a:blip r:embed="rId2">
            <a:extLst/>
          </a:blip>
          <a:srcRect l="0" t="13268" r="0" b="3120"/>
          <a:stretch>
            <a:fillRect/>
          </a:stretch>
        </p:blipFill>
        <p:spPr>
          <a:xfrm>
            <a:off x="-35085" y="2167466"/>
            <a:ext cx="13004801" cy="7586135"/>
          </a:xfrm>
          <a:prstGeom prst="rect">
            <a:avLst/>
          </a:prstGeom>
          <a:ln w="25400">
            <a:round/>
          </a:ln>
        </p:spPr>
      </p:pic>
      <p:sp>
        <p:nvSpPr>
          <p:cNvPr id="446" name="Shape 44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447" name="Shape 4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Ar, N2, Xe at 500 ms</a:t>
            </a:r>
          </a:p>
        </p:txBody>
      </p:sp>
      <p:sp>
        <p:nvSpPr>
          <p:cNvPr id="448" name="Shape 448"/>
          <p:cNvSpPr/>
          <p:nvPr/>
        </p:nvSpPr>
        <p:spPr>
          <a:xfrm>
            <a:off x="9550003" y="2383517"/>
            <a:ext cx="1750854" cy="65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73591">
              <a:tabLst>
                <a:tab pos="609600" algn="l"/>
                <a:tab pos="1193800" algn="l"/>
                <a:tab pos="1790700" algn="l"/>
                <a:tab pos="2374900" algn="l"/>
                <a:tab pos="2959100" algn="l"/>
                <a:tab pos="3543300" algn="l"/>
                <a:tab pos="4127500" algn="l"/>
                <a:tab pos="4724400" algn="l"/>
                <a:tab pos="5308600" algn="l"/>
                <a:tab pos="5892800" algn="l"/>
                <a:tab pos="6477000" algn="l"/>
                <a:tab pos="7061200" algn="l"/>
                <a:tab pos="7404100" algn="l"/>
              </a:tabLst>
              <a:defRPr sz="3534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534">
                <a:solidFill>
                  <a:srgbClr val="941100"/>
                </a:solidFill>
              </a:rPr>
              <a:t>3 bar Ar</a:t>
            </a:r>
          </a:p>
        </p:txBody>
      </p:sp>
      <p:sp>
        <p:nvSpPr>
          <p:cNvPr id="449" name="Shape 449"/>
          <p:cNvSpPr/>
          <p:nvPr/>
        </p:nvSpPr>
        <p:spPr>
          <a:xfrm>
            <a:off x="9550003" y="4641295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40356">
              <a:tabLst>
                <a:tab pos="571500" algn="l"/>
                <a:tab pos="1117600" algn="l"/>
                <a:tab pos="1663700" algn="l"/>
                <a:tab pos="2209800" algn="l"/>
                <a:tab pos="2755900" algn="l"/>
                <a:tab pos="3302000" algn="l"/>
                <a:tab pos="3848100" algn="l"/>
                <a:tab pos="4381500" algn="l"/>
                <a:tab pos="4927600" algn="l"/>
                <a:tab pos="5473700" algn="l"/>
                <a:tab pos="6019800" algn="l"/>
                <a:tab pos="6565900" algn="l"/>
                <a:tab pos="6883400" algn="l"/>
              </a:tabLst>
              <a:defRPr sz="3285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85">
                <a:solidFill>
                  <a:srgbClr val="941100"/>
                </a:solidFill>
              </a:rPr>
              <a:t>3 bar N2</a:t>
            </a:r>
          </a:p>
        </p:txBody>
      </p:sp>
      <p:sp>
        <p:nvSpPr>
          <p:cNvPr id="450" name="Shape 450"/>
          <p:cNvSpPr/>
          <p:nvPr/>
        </p:nvSpPr>
        <p:spPr>
          <a:xfrm>
            <a:off x="9550003" y="6899073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56974">
              <a:tabLst>
                <a:tab pos="584200" algn="l"/>
                <a:tab pos="1155700" algn="l"/>
                <a:tab pos="1727200" algn="l"/>
                <a:tab pos="2286000" algn="l"/>
                <a:tab pos="2857500" algn="l"/>
                <a:tab pos="3416300" algn="l"/>
                <a:tab pos="3987800" algn="l"/>
                <a:tab pos="4559300" algn="l"/>
                <a:tab pos="5118100" algn="l"/>
                <a:tab pos="5689600" algn="l"/>
                <a:tab pos="6248400" algn="l"/>
                <a:tab pos="6819900" algn="l"/>
                <a:tab pos="7150100" algn="l"/>
              </a:tabLst>
              <a:defRPr sz="341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10">
                <a:solidFill>
                  <a:srgbClr val="941100"/>
                </a:solidFill>
              </a:rPr>
              <a:t>4 bar Xe</a:t>
            </a:r>
          </a:p>
        </p:txBody>
      </p:sp>
      <p:sp>
        <p:nvSpPr>
          <p:cNvPr id="451" name="Shape 451"/>
          <p:cNvSpPr/>
          <p:nvPr/>
        </p:nvSpPr>
        <p:spPr>
          <a:xfrm>
            <a:off x="11039200" y="8848828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m/z</a:t>
            </a:r>
          </a:p>
        </p:txBody>
      </p:sp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2015-Ar-N2-Xe-comp-1-z.png"/>
          <p:cNvPicPr/>
          <p:nvPr/>
        </p:nvPicPr>
        <p:blipFill>
          <a:blip r:embed="rId2">
            <a:extLst/>
          </a:blip>
          <a:srcRect l="0" t="13434" r="0" b="2933"/>
          <a:stretch>
            <a:fillRect/>
          </a:stretch>
        </p:blipFill>
        <p:spPr>
          <a:xfrm>
            <a:off x="-1" y="-1"/>
            <a:ext cx="13004801" cy="9753601"/>
          </a:xfrm>
          <a:prstGeom prst="rect">
            <a:avLst/>
          </a:prstGeom>
          <a:ln w="25400">
            <a:round/>
          </a:ln>
        </p:spPr>
      </p:pic>
      <p:sp>
        <p:nvSpPr>
          <p:cNvPr id="454" name="Shape 45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455" name="Shape 455"/>
          <p:cNvSpPr/>
          <p:nvPr/>
        </p:nvSpPr>
        <p:spPr>
          <a:xfrm>
            <a:off x="11240807" y="4118100"/>
            <a:ext cx="1750854" cy="65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65282">
              <a:tabLst>
                <a:tab pos="596900" algn="l"/>
                <a:tab pos="1181100" algn="l"/>
                <a:tab pos="1752600" algn="l"/>
                <a:tab pos="2324100" algn="l"/>
                <a:tab pos="2908300" algn="l"/>
                <a:tab pos="3479800" algn="l"/>
                <a:tab pos="4064000" algn="l"/>
                <a:tab pos="4635500" algn="l"/>
                <a:tab pos="5207000" algn="l"/>
                <a:tab pos="5791200" algn="l"/>
                <a:tab pos="6362700" algn="l"/>
                <a:tab pos="6946900" algn="l"/>
                <a:tab pos="7277100" algn="l"/>
              </a:tabLst>
              <a:defRPr sz="3472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72">
                <a:solidFill>
                  <a:srgbClr val="941100"/>
                </a:solidFill>
              </a:rPr>
              <a:t>Zoomed</a:t>
            </a:r>
          </a:p>
        </p:txBody>
      </p:sp>
      <p:grpSp>
        <p:nvGrpSpPr>
          <p:cNvPr id="459" name="Group 459"/>
          <p:cNvGrpSpPr/>
          <p:nvPr/>
        </p:nvGrpSpPr>
        <p:grpSpPr>
          <a:xfrm>
            <a:off x="9024673" y="64530"/>
            <a:ext cx="1159223" cy="3422690"/>
            <a:chOff x="0" y="0"/>
            <a:chExt cx="1159221" cy="3422689"/>
          </a:xfrm>
        </p:grpSpPr>
        <p:sp>
          <p:nvSpPr>
            <p:cNvPr id="456" name="Shape 456"/>
            <p:cNvSpPr/>
            <p:nvPr/>
          </p:nvSpPr>
          <p:spPr>
            <a:xfrm>
              <a:off x="0" y="0"/>
              <a:ext cx="1159222" cy="432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332344">
                <a:tabLst>
                  <a:tab pos="431800" algn="l"/>
                  <a:tab pos="838200" algn="l"/>
                  <a:tab pos="1244600" algn="l"/>
                  <a:tab pos="1663700" algn="l"/>
                  <a:tab pos="2070100" algn="l"/>
                  <a:tab pos="2489200" algn="l"/>
                  <a:tab pos="2895600" algn="l"/>
                  <a:tab pos="3314700" algn="l"/>
                  <a:tab pos="3721100" algn="l"/>
                  <a:tab pos="4127500" algn="l"/>
                  <a:tab pos="4546600" algn="l"/>
                  <a:tab pos="4953000" algn="l"/>
                  <a:tab pos="5194300" algn="l"/>
                </a:tabLst>
                <a:defRPr sz="2480">
                  <a:solidFill>
                    <a:srgbClr val="9411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80">
                  <a:solidFill>
                    <a:srgbClr val="941100"/>
                  </a:solidFill>
                </a:rPr>
                <a:t>Ar</a:t>
              </a:r>
            </a:p>
          </p:txBody>
        </p:sp>
        <p:sp>
          <p:nvSpPr>
            <p:cNvPr id="457" name="Shape 457"/>
            <p:cNvSpPr/>
            <p:nvPr/>
          </p:nvSpPr>
          <p:spPr>
            <a:xfrm>
              <a:off x="0" y="1494851"/>
              <a:ext cx="1159222" cy="432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332344">
                <a:tabLst>
                  <a:tab pos="431800" algn="l"/>
                  <a:tab pos="838200" algn="l"/>
                  <a:tab pos="1244600" algn="l"/>
                  <a:tab pos="1663700" algn="l"/>
                  <a:tab pos="2070100" algn="l"/>
                  <a:tab pos="2489200" algn="l"/>
                  <a:tab pos="2895600" algn="l"/>
                  <a:tab pos="3314700" algn="l"/>
                  <a:tab pos="3721100" algn="l"/>
                  <a:tab pos="4127500" algn="l"/>
                  <a:tab pos="4546600" algn="l"/>
                  <a:tab pos="4953000" algn="l"/>
                  <a:tab pos="5194300" algn="l"/>
                </a:tabLst>
                <a:defRPr sz="2480">
                  <a:solidFill>
                    <a:srgbClr val="9411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80">
                  <a:solidFill>
                    <a:srgbClr val="941100"/>
                  </a:solidFill>
                </a:rPr>
                <a:t>N2</a:t>
              </a:r>
            </a:p>
          </p:txBody>
        </p:sp>
        <p:sp>
          <p:nvSpPr>
            <p:cNvPr id="458" name="Shape 458"/>
            <p:cNvSpPr/>
            <p:nvPr/>
          </p:nvSpPr>
          <p:spPr>
            <a:xfrm>
              <a:off x="0" y="2989702"/>
              <a:ext cx="1159222" cy="4329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332344">
                <a:tabLst>
                  <a:tab pos="431800" algn="l"/>
                  <a:tab pos="838200" algn="l"/>
                  <a:tab pos="1244600" algn="l"/>
                  <a:tab pos="1663700" algn="l"/>
                  <a:tab pos="2070100" algn="l"/>
                  <a:tab pos="2489200" algn="l"/>
                  <a:tab pos="2895600" algn="l"/>
                  <a:tab pos="3314700" algn="l"/>
                  <a:tab pos="3721100" algn="l"/>
                  <a:tab pos="4127500" algn="l"/>
                  <a:tab pos="4546600" algn="l"/>
                  <a:tab pos="4953000" algn="l"/>
                  <a:tab pos="5194300" algn="l"/>
                </a:tabLst>
                <a:defRPr sz="2480">
                  <a:solidFill>
                    <a:srgbClr val="9411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80">
                  <a:solidFill>
                    <a:srgbClr val="941100"/>
                  </a:solidFill>
                </a:rPr>
                <a:t>Xe</a:t>
              </a:r>
            </a:p>
          </p:txBody>
        </p:sp>
      </p:grpSp>
      <p:grpSp>
        <p:nvGrpSpPr>
          <p:cNvPr id="463" name="Group 463"/>
          <p:cNvGrpSpPr/>
          <p:nvPr/>
        </p:nvGrpSpPr>
        <p:grpSpPr>
          <a:xfrm>
            <a:off x="9024673" y="4941330"/>
            <a:ext cx="1159223" cy="3422690"/>
            <a:chOff x="0" y="0"/>
            <a:chExt cx="1159221" cy="3422689"/>
          </a:xfrm>
        </p:grpSpPr>
        <p:sp>
          <p:nvSpPr>
            <p:cNvPr id="460" name="Shape 460"/>
            <p:cNvSpPr/>
            <p:nvPr/>
          </p:nvSpPr>
          <p:spPr>
            <a:xfrm>
              <a:off x="0" y="0"/>
              <a:ext cx="1159222" cy="432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332344">
                <a:tabLst>
                  <a:tab pos="431800" algn="l"/>
                  <a:tab pos="838200" algn="l"/>
                  <a:tab pos="1244600" algn="l"/>
                  <a:tab pos="1663700" algn="l"/>
                  <a:tab pos="2070100" algn="l"/>
                  <a:tab pos="2489200" algn="l"/>
                  <a:tab pos="2895600" algn="l"/>
                  <a:tab pos="3314700" algn="l"/>
                  <a:tab pos="3721100" algn="l"/>
                  <a:tab pos="4127500" algn="l"/>
                  <a:tab pos="4546600" algn="l"/>
                  <a:tab pos="4953000" algn="l"/>
                  <a:tab pos="5194300" algn="l"/>
                </a:tabLst>
                <a:defRPr sz="2480">
                  <a:solidFill>
                    <a:srgbClr val="9411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80">
                  <a:solidFill>
                    <a:srgbClr val="941100"/>
                  </a:solidFill>
                </a:rPr>
                <a:t>Ar</a:t>
              </a:r>
            </a:p>
          </p:txBody>
        </p:sp>
        <p:sp>
          <p:nvSpPr>
            <p:cNvPr id="461" name="Shape 461"/>
            <p:cNvSpPr/>
            <p:nvPr/>
          </p:nvSpPr>
          <p:spPr>
            <a:xfrm>
              <a:off x="0" y="1494851"/>
              <a:ext cx="1159222" cy="432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332344">
                <a:tabLst>
                  <a:tab pos="431800" algn="l"/>
                  <a:tab pos="838200" algn="l"/>
                  <a:tab pos="1244600" algn="l"/>
                  <a:tab pos="1663700" algn="l"/>
                  <a:tab pos="2070100" algn="l"/>
                  <a:tab pos="2489200" algn="l"/>
                  <a:tab pos="2895600" algn="l"/>
                  <a:tab pos="3314700" algn="l"/>
                  <a:tab pos="3721100" algn="l"/>
                  <a:tab pos="4127500" algn="l"/>
                  <a:tab pos="4546600" algn="l"/>
                  <a:tab pos="4953000" algn="l"/>
                  <a:tab pos="5194300" algn="l"/>
                </a:tabLst>
                <a:defRPr sz="2480">
                  <a:solidFill>
                    <a:srgbClr val="9411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80">
                  <a:solidFill>
                    <a:srgbClr val="941100"/>
                  </a:solidFill>
                </a:rPr>
                <a:t>N2</a:t>
              </a:r>
            </a:p>
          </p:txBody>
        </p:sp>
        <p:sp>
          <p:nvSpPr>
            <p:cNvPr id="462" name="Shape 462"/>
            <p:cNvSpPr/>
            <p:nvPr/>
          </p:nvSpPr>
          <p:spPr>
            <a:xfrm>
              <a:off x="0" y="2989702"/>
              <a:ext cx="1159222" cy="4329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332344">
                <a:tabLst>
                  <a:tab pos="431800" algn="l"/>
                  <a:tab pos="838200" algn="l"/>
                  <a:tab pos="1244600" algn="l"/>
                  <a:tab pos="1663700" algn="l"/>
                  <a:tab pos="2070100" algn="l"/>
                  <a:tab pos="2489200" algn="l"/>
                  <a:tab pos="2895600" algn="l"/>
                  <a:tab pos="3314700" algn="l"/>
                  <a:tab pos="3721100" algn="l"/>
                  <a:tab pos="4127500" algn="l"/>
                  <a:tab pos="4546600" algn="l"/>
                  <a:tab pos="4953000" algn="l"/>
                  <a:tab pos="5194300" algn="l"/>
                </a:tabLst>
                <a:defRPr sz="2480">
                  <a:solidFill>
                    <a:srgbClr val="9411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80">
                  <a:solidFill>
                    <a:srgbClr val="941100"/>
                  </a:solidFill>
                </a:rPr>
                <a:t>Xe</a:t>
              </a:r>
            </a:p>
          </p:txBody>
        </p:sp>
      </p:grpSp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>
            <p:ph type="sldNum" sz="quarter" idx="2"/>
          </p:nvPr>
        </p:nvSpPr>
        <p:spPr>
          <a:xfrm>
            <a:off x="12574203" y="131300"/>
            <a:ext cx="238456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466" name="Shape 46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866986"/>
          </a:lstStyle>
          <a:p>
            <a:pPr lvl="0">
              <a:defRPr sz="1800"/>
            </a:pPr>
            <a:r>
              <a:rPr sz="3400"/>
              <a:t>Suspect Ar run need to check if all 5.4 bar that way.</a:t>
            </a:r>
          </a:p>
        </p:txBody>
      </p:sp>
      <p:sp>
        <p:nvSpPr>
          <p:cNvPr id="467" name="Shape 4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Ar, N2, Xe at 200 ms</a:t>
            </a:r>
          </a:p>
        </p:txBody>
      </p:sp>
      <p:pic>
        <p:nvPicPr>
          <p:cNvPr id="468" name="Symm--Ar-N2-Xe-200ms.jpg"/>
          <p:cNvPicPr/>
          <p:nvPr/>
        </p:nvPicPr>
        <p:blipFill>
          <a:blip r:embed="rId2">
            <a:extLst/>
          </a:blip>
          <a:srcRect l="0" t="20646" r="0" b="2360"/>
          <a:stretch>
            <a:fillRect/>
          </a:stretch>
        </p:blipFill>
        <p:spPr>
          <a:xfrm>
            <a:off x="-90312" y="2293682"/>
            <a:ext cx="13185424" cy="7456753"/>
          </a:xfrm>
          <a:prstGeom prst="rect">
            <a:avLst/>
          </a:prstGeom>
          <a:ln w="25400">
            <a:round/>
          </a:ln>
        </p:spPr>
      </p:pic>
      <p:sp>
        <p:nvSpPr>
          <p:cNvPr id="469" name="Shape 469"/>
          <p:cNvSpPr/>
          <p:nvPr/>
        </p:nvSpPr>
        <p:spPr>
          <a:xfrm>
            <a:off x="9550003" y="2383517"/>
            <a:ext cx="1750854" cy="65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Ar</a:t>
            </a:r>
          </a:p>
        </p:txBody>
      </p:sp>
      <p:sp>
        <p:nvSpPr>
          <p:cNvPr id="470" name="Shape 470"/>
          <p:cNvSpPr/>
          <p:nvPr/>
        </p:nvSpPr>
        <p:spPr>
          <a:xfrm>
            <a:off x="9550003" y="4641295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N2</a:t>
            </a:r>
          </a:p>
        </p:txBody>
      </p:sp>
      <p:sp>
        <p:nvSpPr>
          <p:cNvPr id="471" name="Shape 471"/>
          <p:cNvSpPr/>
          <p:nvPr/>
        </p:nvSpPr>
        <p:spPr>
          <a:xfrm>
            <a:off x="9550003" y="6899073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Xe</a:t>
            </a:r>
          </a:p>
        </p:txBody>
      </p:sp>
      <p:sp>
        <p:nvSpPr>
          <p:cNvPr id="472" name="Shape 472"/>
          <p:cNvSpPr/>
          <p:nvPr/>
        </p:nvSpPr>
        <p:spPr>
          <a:xfrm>
            <a:off x="11039200" y="8848828"/>
            <a:ext cx="1750854" cy="653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90208">
              <a:tabLst>
                <a:tab pos="635000" algn="l"/>
                <a:tab pos="1244600" algn="l"/>
                <a:tab pos="1854200" algn="l"/>
                <a:tab pos="2451100" algn="l"/>
                <a:tab pos="3060700" algn="l"/>
                <a:tab pos="3670300" algn="l"/>
                <a:tab pos="4279900" algn="l"/>
                <a:tab pos="4889500" algn="l"/>
                <a:tab pos="5486400" algn="l"/>
                <a:tab pos="6096000" algn="l"/>
                <a:tab pos="6705600" algn="l"/>
                <a:tab pos="7315200" algn="l"/>
                <a:tab pos="7670800" algn="l"/>
              </a:tabLst>
              <a:defRPr sz="3657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57">
                <a:solidFill>
                  <a:srgbClr val="941100"/>
                </a:solidFill>
              </a:rPr>
              <a:t>m/z</a:t>
            </a:r>
          </a:p>
        </p:txBody>
      </p:sp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Symm--Ar-N2-Xe-200ms-split.jpg"/>
          <p:cNvPicPr/>
          <p:nvPr/>
        </p:nvPicPr>
        <p:blipFill>
          <a:blip r:embed="rId2">
            <a:extLst/>
          </a:blip>
          <a:srcRect l="0" t="20198" r="0" b="2396"/>
          <a:stretch>
            <a:fillRect/>
          </a:stretch>
        </p:blipFill>
        <p:spPr>
          <a:xfrm>
            <a:off x="-183560" y="-1"/>
            <a:ext cx="13185424" cy="9753601"/>
          </a:xfrm>
          <a:prstGeom prst="rect">
            <a:avLst/>
          </a:prstGeom>
          <a:ln w="25400">
            <a:round/>
          </a:ln>
        </p:spPr>
      </p:pic>
      <p:sp>
        <p:nvSpPr>
          <p:cNvPr id="475" name="Shape 475"/>
          <p:cNvSpPr/>
          <p:nvPr>
            <p:ph type="sldNum" sz="quarter" idx="2"/>
          </p:nvPr>
        </p:nvSpPr>
        <p:spPr>
          <a:xfrm>
            <a:off x="12574203" y="131300"/>
            <a:ext cx="238456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476" name="Shape 476"/>
          <p:cNvSpPr/>
          <p:nvPr/>
        </p:nvSpPr>
        <p:spPr>
          <a:xfrm>
            <a:off x="10897625" y="4118100"/>
            <a:ext cx="1750854" cy="65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465282">
              <a:tabLst>
                <a:tab pos="596900" algn="l"/>
                <a:tab pos="1181100" algn="l"/>
                <a:tab pos="1752600" algn="l"/>
                <a:tab pos="2324100" algn="l"/>
                <a:tab pos="2908300" algn="l"/>
                <a:tab pos="3479800" algn="l"/>
                <a:tab pos="4064000" algn="l"/>
                <a:tab pos="4635500" algn="l"/>
                <a:tab pos="5207000" algn="l"/>
                <a:tab pos="5791200" algn="l"/>
                <a:tab pos="6362700" algn="l"/>
                <a:tab pos="6946900" algn="l"/>
                <a:tab pos="7277100" algn="l"/>
              </a:tabLst>
              <a:defRPr sz="3472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72">
                <a:solidFill>
                  <a:srgbClr val="941100"/>
                </a:solidFill>
              </a:rPr>
              <a:t>Zoomed</a:t>
            </a:r>
          </a:p>
        </p:txBody>
      </p:sp>
      <p:grpSp>
        <p:nvGrpSpPr>
          <p:cNvPr id="480" name="Group 480"/>
          <p:cNvGrpSpPr/>
          <p:nvPr/>
        </p:nvGrpSpPr>
        <p:grpSpPr>
          <a:xfrm>
            <a:off x="9024673" y="64530"/>
            <a:ext cx="1159223" cy="3422690"/>
            <a:chOff x="0" y="0"/>
            <a:chExt cx="1159221" cy="3422689"/>
          </a:xfrm>
        </p:grpSpPr>
        <p:sp>
          <p:nvSpPr>
            <p:cNvPr id="477" name="Shape 477"/>
            <p:cNvSpPr/>
            <p:nvPr/>
          </p:nvSpPr>
          <p:spPr>
            <a:xfrm>
              <a:off x="0" y="0"/>
              <a:ext cx="1159222" cy="432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332344">
                <a:tabLst>
                  <a:tab pos="431800" algn="l"/>
                  <a:tab pos="838200" algn="l"/>
                  <a:tab pos="1244600" algn="l"/>
                  <a:tab pos="1663700" algn="l"/>
                  <a:tab pos="2070100" algn="l"/>
                  <a:tab pos="2489200" algn="l"/>
                  <a:tab pos="2895600" algn="l"/>
                  <a:tab pos="3314700" algn="l"/>
                  <a:tab pos="3721100" algn="l"/>
                  <a:tab pos="4127500" algn="l"/>
                  <a:tab pos="4546600" algn="l"/>
                  <a:tab pos="4953000" algn="l"/>
                  <a:tab pos="5194300" algn="l"/>
                </a:tabLst>
                <a:defRPr sz="2480">
                  <a:solidFill>
                    <a:srgbClr val="9411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80">
                  <a:solidFill>
                    <a:srgbClr val="941100"/>
                  </a:solidFill>
                </a:rPr>
                <a:t>Ar</a:t>
              </a:r>
            </a:p>
          </p:txBody>
        </p:sp>
        <p:sp>
          <p:nvSpPr>
            <p:cNvPr id="478" name="Shape 478"/>
            <p:cNvSpPr/>
            <p:nvPr/>
          </p:nvSpPr>
          <p:spPr>
            <a:xfrm>
              <a:off x="0" y="1494851"/>
              <a:ext cx="1159222" cy="432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332344">
                <a:tabLst>
                  <a:tab pos="431800" algn="l"/>
                  <a:tab pos="838200" algn="l"/>
                  <a:tab pos="1244600" algn="l"/>
                  <a:tab pos="1663700" algn="l"/>
                  <a:tab pos="2070100" algn="l"/>
                  <a:tab pos="2489200" algn="l"/>
                  <a:tab pos="2895600" algn="l"/>
                  <a:tab pos="3314700" algn="l"/>
                  <a:tab pos="3721100" algn="l"/>
                  <a:tab pos="4127500" algn="l"/>
                  <a:tab pos="4546600" algn="l"/>
                  <a:tab pos="4953000" algn="l"/>
                  <a:tab pos="5194300" algn="l"/>
                </a:tabLst>
                <a:defRPr sz="2480">
                  <a:solidFill>
                    <a:srgbClr val="9411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80">
                  <a:solidFill>
                    <a:srgbClr val="941100"/>
                  </a:solidFill>
                </a:rPr>
                <a:t>N2</a:t>
              </a:r>
            </a:p>
          </p:txBody>
        </p:sp>
        <p:sp>
          <p:nvSpPr>
            <p:cNvPr id="479" name="Shape 479"/>
            <p:cNvSpPr/>
            <p:nvPr/>
          </p:nvSpPr>
          <p:spPr>
            <a:xfrm>
              <a:off x="0" y="2989702"/>
              <a:ext cx="1159222" cy="4329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332344">
                <a:tabLst>
                  <a:tab pos="431800" algn="l"/>
                  <a:tab pos="838200" algn="l"/>
                  <a:tab pos="1244600" algn="l"/>
                  <a:tab pos="1663700" algn="l"/>
                  <a:tab pos="2070100" algn="l"/>
                  <a:tab pos="2489200" algn="l"/>
                  <a:tab pos="2895600" algn="l"/>
                  <a:tab pos="3314700" algn="l"/>
                  <a:tab pos="3721100" algn="l"/>
                  <a:tab pos="4127500" algn="l"/>
                  <a:tab pos="4546600" algn="l"/>
                  <a:tab pos="4953000" algn="l"/>
                  <a:tab pos="5194300" algn="l"/>
                </a:tabLst>
                <a:defRPr sz="2480">
                  <a:solidFill>
                    <a:srgbClr val="9411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80">
                  <a:solidFill>
                    <a:srgbClr val="941100"/>
                  </a:solidFill>
                </a:rPr>
                <a:t>Xe</a:t>
              </a:r>
            </a:p>
          </p:txBody>
        </p:sp>
      </p:grpSp>
      <p:grpSp>
        <p:nvGrpSpPr>
          <p:cNvPr id="484" name="Group 484"/>
          <p:cNvGrpSpPr/>
          <p:nvPr/>
        </p:nvGrpSpPr>
        <p:grpSpPr>
          <a:xfrm>
            <a:off x="9024673" y="4941330"/>
            <a:ext cx="1159223" cy="3422690"/>
            <a:chOff x="0" y="0"/>
            <a:chExt cx="1159221" cy="3422689"/>
          </a:xfrm>
        </p:grpSpPr>
        <p:sp>
          <p:nvSpPr>
            <p:cNvPr id="481" name="Shape 481"/>
            <p:cNvSpPr/>
            <p:nvPr/>
          </p:nvSpPr>
          <p:spPr>
            <a:xfrm>
              <a:off x="0" y="0"/>
              <a:ext cx="1159222" cy="432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332344">
                <a:tabLst>
                  <a:tab pos="431800" algn="l"/>
                  <a:tab pos="838200" algn="l"/>
                  <a:tab pos="1244600" algn="l"/>
                  <a:tab pos="1663700" algn="l"/>
                  <a:tab pos="2070100" algn="l"/>
                  <a:tab pos="2489200" algn="l"/>
                  <a:tab pos="2895600" algn="l"/>
                  <a:tab pos="3314700" algn="l"/>
                  <a:tab pos="3721100" algn="l"/>
                  <a:tab pos="4127500" algn="l"/>
                  <a:tab pos="4546600" algn="l"/>
                  <a:tab pos="4953000" algn="l"/>
                  <a:tab pos="5194300" algn="l"/>
                </a:tabLst>
                <a:defRPr sz="2480">
                  <a:solidFill>
                    <a:srgbClr val="9411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80">
                  <a:solidFill>
                    <a:srgbClr val="941100"/>
                  </a:solidFill>
                </a:rPr>
                <a:t>Ar</a:t>
              </a:r>
            </a:p>
          </p:txBody>
        </p:sp>
        <p:sp>
          <p:nvSpPr>
            <p:cNvPr id="482" name="Shape 482"/>
            <p:cNvSpPr/>
            <p:nvPr/>
          </p:nvSpPr>
          <p:spPr>
            <a:xfrm>
              <a:off x="0" y="1494851"/>
              <a:ext cx="1159222" cy="432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332344">
                <a:tabLst>
                  <a:tab pos="431800" algn="l"/>
                  <a:tab pos="838200" algn="l"/>
                  <a:tab pos="1244600" algn="l"/>
                  <a:tab pos="1663700" algn="l"/>
                  <a:tab pos="2070100" algn="l"/>
                  <a:tab pos="2489200" algn="l"/>
                  <a:tab pos="2895600" algn="l"/>
                  <a:tab pos="3314700" algn="l"/>
                  <a:tab pos="3721100" algn="l"/>
                  <a:tab pos="4127500" algn="l"/>
                  <a:tab pos="4546600" algn="l"/>
                  <a:tab pos="4953000" algn="l"/>
                  <a:tab pos="5194300" algn="l"/>
                </a:tabLst>
                <a:defRPr sz="2480">
                  <a:solidFill>
                    <a:srgbClr val="9411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80">
                  <a:solidFill>
                    <a:srgbClr val="941100"/>
                  </a:solidFill>
                </a:rPr>
                <a:t>N2</a:t>
              </a:r>
            </a:p>
          </p:txBody>
        </p:sp>
        <p:sp>
          <p:nvSpPr>
            <p:cNvPr id="483" name="Shape 483"/>
            <p:cNvSpPr/>
            <p:nvPr/>
          </p:nvSpPr>
          <p:spPr>
            <a:xfrm>
              <a:off x="0" y="2989702"/>
              <a:ext cx="1159222" cy="4329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332344">
                <a:tabLst>
                  <a:tab pos="431800" algn="l"/>
                  <a:tab pos="838200" algn="l"/>
                  <a:tab pos="1244600" algn="l"/>
                  <a:tab pos="1663700" algn="l"/>
                  <a:tab pos="2070100" algn="l"/>
                  <a:tab pos="2489200" algn="l"/>
                  <a:tab pos="2895600" algn="l"/>
                  <a:tab pos="3314700" algn="l"/>
                  <a:tab pos="3721100" algn="l"/>
                  <a:tab pos="4127500" algn="l"/>
                  <a:tab pos="4546600" algn="l"/>
                  <a:tab pos="4953000" algn="l"/>
                  <a:tab pos="5194300" algn="l"/>
                </a:tabLst>
                <a:defRPr sz="2480">
                  <a:solidFill>
                    <a:srgbClr val="9411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80">
                  <a:solidFill>
                    <a:srgbClr val="941100"/>
                  </a:solidFill>
                </a:rPr>
                <a:t>Xe</a:t>
              </a:r>
            </a:p>
          </p:txBody>
        </p:sp>
      </p:grpSp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487" name="Shape 48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400"/>
              <a:t>release the data from being tied to the ThermoFinnagin format to get timing information so that can scan against other voltages</a:t>
            </a:r>
            <a:endParaRPr sz="3400"/>
          </a:p>
          <a:p>
            <a:pPr lvl="0">
              <a:defRPr sz="1800"/>
            </a:pPr>
            <a:r>
              <a:rPr sz="3400"/>
              <a:t>separate LTQ from octupole, connect CEM to octupole, measure transmission curves</a:t>
            </a:r>
            <a:endParaRPr sz="3400"/>
          </a:p>
          <a:p>
            <a:pPr lvl="1" marL="684388" indent="-239888">
              <a:defRPr sz="1800"/>
            </a:pPr>
            <a:r>
              <a:rPr sz="3400"/>
              <a:t>reproduce old curves with new source</a:t>
            </a:r>
            <a:endParaRPr sz="3400"/>
          </a:p>
          <a:p>
            <a:pPr lvl="0">
              <a:defRPr sz="1800"/>
            </a:pPr>
            <a:r>
              <a:rPr sz="3400"/>
              <a:t>potentially polonium source for higher intensity</a:t>
            </a:r>
            <a:endParaRPr sz="3400"/>
          </a:p>
          <a:p>
            <a:pPr lvl="0">
              <a:defRPr sz="1800"/>
            </a:pPr>
            <a:r>
              <a:rPr sz="3400"/>
              <a:t>learn chemistry to guess peaks</a:t>
            </a:r>
            <a:endParaRPr sz="3400"/>
          </a:p>
          <a:p>
            <a:pPr lvl="0">
              <a:defRPr sz="1800"/>
            </a:pPr>
            <a:r>
              <a:rPr sz="3400"/>
              <a:t>investigate effectiveness of cold trap for helium line</a:t>
            </a:r>
          </a:p>
        </p:txBody>
      </p:sp>
      <p:sp>
        <p:nvSpPr>
          <p:cNvPr id="488" name="Shape 4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Next Steps</a:t>
            </a:r>
          </a:p>
        </p:txBody>
      </p:sp>
      <p:grpSp>
        <p:nvGrpSpPr>
          <p:cNvPr id="491" name="Group 491"/>
          <p:cNvGrpSpPr/>
          <p:nvPr/>
        </p:nvGrpSpPr>
        <p:grpSpPr>
          <a:xfrm>
            <a:off x="10699386" y="7241981"/>
            <a:ext cx="2285681" cy="2500397"/>
            <a:chOff x="0" y="0"/>
            <a:chExt cx="2285680" cy="2500396"/>
          </a:xfrm>
        </p:grpSpPr>
        <p:pic>
          <p:nvPicPr>
            <p:cNvPr id="489" name="image15.gif" descr="http://www.swedishpancakerecipe.com/wp-content/uploads/2013/01/recipe-resume.gi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flipH="1">
              <a:off x="0" y="0"/>
              <a:ext cx="2285681" cy="25003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0" name="Shape 490"/>
            <p:cNvSpPr/>
            <p:nvPr/>
          </p:nvSpPr>
          <p:spPr>
            <a:xfrm>
              <a:off x="390864" y="946287"/>
              <a:ext cx="394182" cy="612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3800"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 lvl="0">
                <a:defRPr sz="1800"/>
              </a:pPr>
              <a:r>
                <a:rPr sz="3800"/>
                <a:t>ν</a:t>
              </a:r>
            </a:p>
          </p:txBody>
        </p:sp>
      </p:grpSp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494" name="Shape 494"/>
          <p:cNvSpPr/>
          <p:nvPr/>
        </p:nvSpPr>
        <p:spPr>
          <a:xfrm>
            <a:off x="4004218" y="4461368"/>
            <a:ext cx="500088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8001000" algn="l"/>
                <a:tab pos="8724900" algn="l"/>
                <a:tab pos="9144000" algn="l"/>
              </a:tabLst>
              <a:defRPr sz="62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>
                <a:solidFill>
                  <a:srgbClr val="941100"/>
                </a:solidFill>
              </a:rPr>
              <a:t>Backup slides</a:t>
            </a:r>
          </a:p>
        </p:txBody>
      </p:sp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497" name="Shape 4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Initial Running</a:t>
            </a:r>
          </a:p>
        </p:txBody>
      </p:sp>
      <p:pic>
        <p:nvPicPr>
          <p:cNvPr id="498" name="201306-Xe-S-2_6MHz-scans+sim-new_5b2.png"/>
          <p:cNvPicPr/>
          <p:nvPr/>
        </p:nvPicPr>
        <p:blipFill>
          <a:blip r:embed="rId2">
            <a:extLst/>
          </a:blip>
          <a:srcRect l="1210" t="7648" r="3490" b="0"/>
          <a:stretch>
            <a:fillRect/>
          </a:stretch>
        </p:blipFill>
        <p:spPr>
          <a:xfrm>
            <a:off x="-1" y="1218455"/>
            <a:ext cx="13004901" cy="8535146"/>
          </a:xfrm>
          <a:prstGeom prst="rect">
            <a:avLst/>
          </a:prstGeom>
          <a:ln w="25400">
            <a:round/>
          </a:ln>
        </p:spPr>
      </p:pic>
      <p:sp>
        <p:nvSpPr>
          <p:cNvPr id="499" name="Shape 499"/>
          <p:cNvSpPr/>
          <p:nvPr/>
        </p:nvSpPr>
        <p:spPr>
          <a:xfrm>
            <a:off x="3528711" y="3206418"/>
            <a:ext cx="10610569" cy="2638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>
            <a:normAutofit fontScale="100000" lnSpcReduction="0"/>
          </a:bodyPr>
          <a:lstStyle/>
          <a:p>
            <a:pPr lvl="0" marL="534132" indent="-534132" algn="l" defTabSz="866986">
              <a:buSzPct val="100000"/>
              <a:buChar char="•"/>
              <a:tabLst>
                <a:tab pos="1079500" algn="l"/>
                <a:tab pos="2108200" algn="l"/>
                <a:tab pos="3136900" algn="l"/>
                <a:tab pos="4165600" algn="l"/>
                <a:tab pos="5194300" algn="l"/>
                <a:tab pos="6223000" algn="l"/>
                <a:tab pos="7251700" algn="l"/>
                <a:tab pos="8280400" algn="l"/>
                <a:tab pos="8496300" algn="l"/>
                <a:tab pos="9093200" algn="l"/>
              </a:tabLst>
              <a:defRPr sz="1800"/>
            </a:pPr>
            <a:r>
              <a:rPr sz="3600"/>
              <a:t>Observed Ion counts from source</a:t>
            </a:r>
            <a:endParaRPr sz="3600"/>
          </a:p>
          <a:p>
            <a:pPr lvl="0" marL="534132" indent="-534132" algn="l" defTabSz="866986">
              <a:buSzPct val="100000"/>
              <a:buChar char="•"/>
              <a:tabLst>
                <a:tab pos="1079500" algn="l"/>
                <a:tab pos="2108200" algn="l"/>
                <a:tab pos="3136900" algn="l"/>
                <a:tab pos="4165600" algn="l"/>
                <a:tab pos="5194300" algn="l"/>
                <a:tab pos="6223000" algn="l"/>
                <a:tab pos="7251700" algn="l"/>
                <a:tab pos="8280400" algn="l"/>
                <a:tab pos="8496300" algn="l"/>
                <a:tab pos="9093200" algn="l"/>
              </a:tabLst>
              <a:defRPr sz="1800"/>
            </a:pPr>
            <a:r>
              <a:rPr sz="3600"/>
              <a:t>Qualitative agreement with simulations</a:t>
            </a:r>
            <a:endParaRPr sz="3600"/>
          </a:p>
          <a:p>
            <a:pPr lvl="0" marL="534132" indent="-534132" algn="l" defTabSz="866986">
              <a:buSzPct val="100000"/>
              <a:buChar char="•"/>
              <a:tabLst>
                <a:tab pos="1079500" algn="l"/>
                <a:tab pos="2108200" algn="l"/>
                <a:tab pos="3136900" algn="l"/>
                <a:tab pos="4165600" algn="l"/>
                <a:tab pos="5194300" algn="l"/>
                <a:tab pos="6223000" algn="l"/>
                <a:tab pos="7251700" algn="l"/>
                <a:tab pos="8280400" algn="l"/>
                <a:tab pos="8496300" algn="l"/>
                <a:tab pos="9093200" algn="l"/>
              </a:tabLst>
              <a:defRPr sz="1800"/>
            </a:pPr>
            <a:r>
              <a:rPr sz="3600"/>
              <a:t>Creation of ion species other than Ba</a:t>
            </a:r>
            <a:r>
              <a:rPr baseline="31999" sz="3600"/>
              <a:t>+(+)</a:t>
            </a:r>
          </a:p>
        </p:txBody>
      </p:sp>
      <p:sp>
        <p:nvSpPr>
          <p:cNvPr id="500" name="Shape 500"/>
          <p:cNvSpPr/>
          <p:nvPr/>
        </p:nvSpPr>
        <p:spPr>
          <a:xfrm>
            <a:off x="580636" y="9320107"/>
            <a:ext cx="4454725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defRPr sz="1600">
                <a:solidFill>
                  <a:srgbClr val="9411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941100"/>
                </a:solidFill>
                <a:uFill>
                  <a:solidFill/>
                </a:uFill>
              </a:rPr>
              <a:t>See Winter 2013 EXO week talk for more on initial run</a:t>
            </a:r>
          </a:p>
        </p:txBody>
      </p:sp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sldNum" sz="quarter" idx="2"/>
          </p:nvPr>
        </p:nvSpPr>
        <p:spPr>
          <a:xfrm>
            <a:off x="12579791" y="131300"/>
            <a:ext cx="227280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64" name="Shape 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47776">
              <a:tabLst>
                <a:tab pos="965200" algn="l"/>
                <a:tab pos="1892300" algn="l"/>
                <a:tab pos="2819400" algn="l"/>
                <a:tab pos="3746500" algn="l"/>
                <a:tab pos="4673600" algn="l"/>
                <a:tab pos="5600700" algn="l"/>
                <a:tab pos="6527800" algn="l"/>
                <a:tab pos="7454900" algn="l"/>
                <a:tab pos="8382000" algn="l"/>
                <a:tab pos="9309100" algn="l"/>
                <a:tab pos="10236200" algn="l"/>
                <a:tab pos="11163300" algn="l"/>
                <a:tab pos="11696700" algn="l"/>
              </a:tabLst>
              <a:defRPr sz="558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80">
                <a:solidFill>
                  <a:srgbClr val="941100"/>
                </a:solidFill>
              </a:rPr>
              <a:t>Extraction from high pressure gas xenon</a:t>
            </a:r>
          </a:p>
        </p:txBody>
      </p:sp>
      <p:pic>
        <p:nvPicPr>
          <p:cNvPr id="65" name="image1.jpg" descr="C:\Users\Thomas Brunner\OneDrive\EXO\CorelDraw\20140627-Funnel-concept-complete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1300479"/>
            <a:ext cx="11185089" cy="3793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2.jpg" descr="C:\Users\Thomas Brunner\Desktop\Graphic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6746" y="5310293"/>
            <a:ext cx="12627751" cy="3990876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 67"/>
          <p:cNvSpPr/>
          <p:nvPr/>
        </p:nvSpPr>
        <p:spPr>
          <a:xfrm>
            <a:off x="5418666" y="9211733"/>
            <a:ext cx="7100055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2200"/>
              <a:t>Int. J. Mass. Spectrom. (2015) doi:10.1016/j.ijms.2015.01.003</a:t>
            </a:r>
          </a:p>
        </p:txBody>
      </p:sp>
      <p:grpSp>
        <p:nvGrpSpPr>
          <p:cNvPr id="75" name="Group 75"/>
          <p:cNvGrpSpPr/>
          <p:nvPr/>
        </p:nvGrpSpPr>
        <p:grpSpPr>
          <a:xfrm>
            <a:off x="11118100" y="3054564"/>
            <a:ext cx="1774976" cy="1991838"/>
            <a:chOff x="0" y="0"/>
            <a:chExt cx="1774975" cy="1991836"/>
          </a:xfrm>
        </p:grpSpPr>
        <p:pic>
          <p:nvPicPr>
            <p:cNvPr id="68" name="image.png"/>
            <p:cNvPicPr/>
            <p:nvPr/>
          </p:nvPicPr>
          <p:blipFill>
            <a:blip r:embed="rId5">
              <a:extLst/>
            </a:blip>
            <a:srcRect l="3435" t="5193" r="48910" b="22830"/>
            <a:stretch>
              <a:fillRect/>
            </a:stretch>
          </p:blipFill>
          <p:spPr>
            <a:xfrm>
              <a:off x="0" y="0"/>
              <a:ext cx="1774976" cy="1670566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grpSp>
          <p:nvGrpSpPr>
            <p:cNvPr id="74" name="Group 74"/>
            <p:cNvGrpSpPr/>
            <p:nvPr/>
          </p:nvGrpSpPr>
          <p:grpSpPr>
            <a:xfrm>
              <a:off x="970014" y="1096157"/>
              <a:ext cx="771100" cy="895680"/>
              <a:chOff x="-74088" y="0"/>
              <a:chExt cx="771099" cy="895679"/>
            </a:xfrm>
          </p:grpSpPr>
          <p:grpSp>
            <p:nvGrpSpPr>
              <p:cNvPr id="72" name="Group 72"/>
              <p:cNvGrpSpPr/>
              <p:nvPr/>
            </p:nvGrpSpPr>
            <p:grpSpPr>
              <a:xfrm>
                <a:off x="0" y="0"/>
                <a:ext cx="616971" cy="863762"/>
                <a:chOff x="0" y="0"/>
                <a:chExt cx="616970" cy="863761"/>
              </a:xfrm>
            </p:grpSpPr>
            <p:sp>
              <p:nvSpPr>
                <p:cNvPr id="69" name="Shape 69"/>
                <p:cNvSpPr/>
                <p:nvPr/>
              </p:nvSpPr>
              <p:spPr>
                <a:xfrm>
                  <a:off x="3047" y="-1"/>
                  <a:ext cx="610876" cy="5759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fill="norm" stroke="1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</a:path>
                  </a:pathLst>
                </a:custGeom>
                <a:solidFill>
                  <a:srgbClr val="FFE4A8"/>
                </a:solidFill>
                <a:ln w="12700" cap="flat">
                  <a:solidFill>
                    <a:srgbClr val="000000">
                      <a:alpha val="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lvl="0" marL="40639" marR="40639" algn="l" defTabSz="650240">
                    <a:lnSpc>
                      <a:spcPct val="93000"/>
                    </a:lnSpc>
                    <a:defRPr sz="2400">
                      <a:uFill>
                        <a:solidFill/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0" name="Shape 70"/>
                <p:cNvSpPr/>
                <p:nvPr/>
              </p:nvSpPr>
              <p:spPr>
                <a:xfrm>
                  <a:off x="0" y="270175"/>
                  <a:ext cx="616971" cy="593587"/>
                </a:xfrm>
                <a:prstGeom prst="rect">
                  <a:avLst/>
                </a:prstGeom>
                <a:solidFill>
                  <a:srgbClr val="FFE4A8"/>
                </a:solidFill>
                <a:ln w="12700" cap="flat">
                  <a:solidFill>
                    <a:srgbClr val="000000">
                      <a:alpha val="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lvl="0" marL="40639" marR="40639" algn="l" defTabSz="650240">
                    <a:lnSpc>
                      <a:spcPct val="93000"/>
                    </a:lnSpc>
                    <a:defRPr sz="2400">
                      <a:uFill>
                        <a:solidFill/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71" name="Shape 71"/>
                <p:cNvSpPr/>
                <p:nvPr/>
              </p:nvSpPr>
              <p:spPr>
                <a:xfrm>
                  <a:off x="188868" y="74292"/>
                  <a:ext cx="239234" cy="2136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fill="norm" stroke="1" extrusionOk="0">
                      <a:moveTo>
                        <a:pt x="16797" y="2882"/>
                      </a:moveTo>
                      <a:cubicBezTo>
                        <a:pt x="20639" y="6724"/>
                        <a:pt x="20639" y="12954"/>
                        <a:pt x="16797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7" y="2882"/>
                      </a:cubicBezTo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000000">
                      <a:alpha val="0"/>
                    </a:srgbClr>
                  </a:solidFill>
                  <a:prstDash val="solid"/>
                  <a:round/>
                </a:ln>
                <a:effectLst/>
              </p:spPr>
              <p:txBody>
                <a:bodyPr wrap="square" lIns="72248" tIns="72248" rIns="72248" bIns="72248" numCol="1" anchor="ctr">
                  <a:noAutofit/>
                </a:bodyPr>
                <a:lstStyle/>
                <a:p>
                  <a:pPr lvl="0" marL="40639" marR="40639" algn="l" defTabSz="650240">
                    <a:lnSpc>
                      <a:spcPct val="93000"/>
                    </a:lnSpc>
                    <a:defRPr sz="2400">
                      <a:uFill>
                        <a:solidFill/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73" name="Shape 73"/>
              <p:cNvSpPr/>
              <p:nvPr/>
            </p:nvSpPr>
            <p:spPr>
              <a:xfrm>
                <a:off x="-74089" y="319405"/>
                <a:ext cx="771100" cy="5762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72248" tIns="72248" rIns="72248" bIns="72248" numCol="1" anchor="t">
                <a:noAutofit/>
              </a:bodyPr>
              <a:lstStyle>
                <a:lvl1pPr marL="40639" marR="40639" defTabSz="650240">
                  <a:lnSpc>
                    <a:spcPct val="93000"/>
                  </a:lnSpc>
                  <a:defRPr b="1" sz="3000">
                    <a:uFill>
                      <a:solidFill/>
                    </a:u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lvl="0">
                  <a:defRPr b="0" sz="1800">
                    <a:uFillTx/>
                  </a:defRPr>
                </a:pPr>
                <a:r>
                  <a:rPr b="1" sz="3000">
                    <a:uFill>
                      <a:solidFill/>
                    </a:uFill>
                  </a:rPr>
                  <a:t>Ba</a:t>
                </a:r>
              </a:p>
            </p:txBody>
          </p:sp>
        </p:grpSp>
      </p:grpSp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503" name="Shape 50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68111" indent="-268111" defTabSz="866986">
              <a:defRPr sz="1800"/>
            </a:pPr>
            <a:r>
              <a:rPr sz="3800"/>
              <a:t>Covered ceramics more aggressively</a:t>
            </a:r>
            <a:endParaRPr sz="3800"/>
          </a:p>
          <a:p>
            <a:pPr lvl="0" marL="268111" indent="-268111" defTabSz="866986">
              <a:defRPr sz="1800"/>
            </a:pPr>
            <a:r>
              <a:rPr sz="3800"/>
              <a:t>Installed additional set of baffles inside to reduce temperature change of the funnel</a:t>
            </a:r>
            <a:endParaRPr sz="3800"/>
          </a:p>
          <a:p>
            <a:pPr lvl="0" marL="268111" indent="-268111" defTabSz="866986">
              <a:defRPr sz="1800"/>
            </a:pPr>
            <a:r>
              <a:rPr sz="3800"/>
              <a:t>Took short runs at identical conditions between longer runs for argon</a:t>
            </a:r>
          </a:p>
        </p:txBody>
      </p:sp>
      <p:sp>
        <p:nvSpPr>
          <p:cNvPr id="504" name="Shape 50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Increasing Stability</a:t>
            </a:r>
          </a:p>
        </p:txBody>
      </p:sp>
      <p:pic>
        <p:nvPicPr>
          <p:cNvPr id="505" name="GEDC2570.jpg"/>
          <p:cNvPicPr/>
          <p:nvPr/>
        </p:nvPicPr>
        <p:blipFill>
          <a:blip r:embed="rId2">
            <a:extLst/>
          </a:blip>
          <a:srcRect l="6002" t="0" r="9280" b="3044"/>
          <a:stretch>
            <a:fillRect/>
          </a:stretch>
        </p:blipFill>
        <p:spPr>
          <a:xfrm>
            <a:off x="5779911" y="3552048"/>
            <a:ext cx="7224890" cy="6201456"/>
          </a:xfrm>
          <a:prstGeom prst="rect">
            <a:avLst/>
          </a:prstGeom>
          <a:ln w="25400">
            <a:round/>
          </a:ln>
        </p:spPr>
      </p:pic>
      <p:pic>
        <p:nvPicPr>
          <p:cNvPr id="506" name="GEDC2398.jpg"/>
          <p:cNvPicPr/>
          <p:nvPr/>
        </p:nvPicPr>
        <p:blipFill>
          <a:blip r:embed="rId3">
            <a:extLst/>
          </a:blip>
          <a:srcRect l="11025" t="7577" r="8650" b="0"/>
          <a:stretch>
            <a:fillRect/>
          </a:stretch>
        </p:blipFill>
        <p:spPr>
          <a:xfrm>
            <a:off x="-1" y="4765734"/>
            <a:ext cx="5779913" cy="4987866"/>
          </a:xfrm>
          <a:prstGeom prst="rect">
            <a:avLst/>
          </a:prstGeom>
          <a:ln w="25400">
            <a:round/>
          </a:ln>
        </p:spPr>
      </p:pic>
      <p:sp>
        <p:nvSpPr>
          <p:cNvPr id="507" name="Shape 507"/>
          <p:cNvSpPr/>
          <p:nvPr/>
        </p:nvSpPr>
        <p:spPr>
          <a:xfrm>
            <a:off x="10067676" y="7264014"/>
            <a:ext cx="2891182" cy="815849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38100" indent="-38100" defTabSz="830862">
              <a:defRPr b="1" sz="44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44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</a:rPr>
              <a:t>New Baffles</a:t>
            </a:r>
          </a:p>
        </p:txBody>
      </p:sp>
      <p:sp>
        <p:nvSpPr>
          <p:cNvPr id="508" name="Shape 508"/>
          <p:cNvSpPr/>
          <p:nvPr/>
        </p:nvSpPr>
        <p:spPr>
          <a:xfrm>
            <a:off x="5862008" y="8943801"/>
            <a:ext cx="4767583" cy="815849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38100" indent="-38100" defTabSz="830862">
              <a:defRPr b="1" sz="44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44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</a:rPr>
              <a:t>Cryopump 1st Stage</a:t>
            </a:r>
          </a:p>
        </p:txBody>
      </p:sp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511" name="Shape 5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Qualitative agreement of gas flow</a:t>
            </a:r>
          </a:p>
        </p:txBody>
      </p:sp>
      <p:pic>
        <p:nvPicPr>
          <p:cNvPr id="512" name="image5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679" y="979525"/>
            <a:ext cx="7006864" cy="44240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mergedflo.jpg"/>
          <p:cNvPicPr/>
          <p:nvPr/>
        </p:nvPicPr>
        <p:blipFill>
          <a:blip r:embed="rId3">
            <a:extLst/>
          </a:blip>
          <a:srcRect l="34" t="0" r="34" b="0"/>
          <a:stretch>
            <a:fillRect/>
          </a:stretch>
        </p:blipFill>
        <p:spPr>
          <a:xfrm>
            <a:off x="-1" y="5490342"/>
            <a:ext cx="13004801" cy="4082637"/>
          </a:xfrm>
          <a:prstGeom prst="rect">
            <a:avLst/>
          </a:prstGeom>
          <a:ln w="25400">
            <a:round/>
          </a:ln>
        </p:spPr>
      </p:pic>
      <p:sp>
        <p:nvSpPr>
          <p:cNvPr id="514" name="Shape 514"/>
          <p:cNvSpPr/>
          <p:nvPr>
            <p:ph type="body" idx="1"/>
          </p:nvPr>
        </p:nvSpPr>
        <p:spPr>
          <a:xfrm>
            <a:off x="7028850" y="951834"/>
            <a:ext cx="5936508" cy="4615787"/>
          </a:xfrm>
          <a:prstGeom prst="rect">
            <a:avLst/>
          </a:prstGeom>
        </p:spPr>
        <p:txBody>
          <a:bodyPr/>
          <a:lstStyle/>
          <a:p>
            <a:pPr lvl="0" marL="268111" indent="-268111" defTabSz="866986">
              <a:defRPr sz="1800"/>
            </a:pPr>
            <a:r>
              <a:rPr sz="3800"/>
              <a:t>in xenon (left)</a:t>
            </a:r>
            <a:endParaRPr sz="3800"/>
          </a:p>
          <a:p>
            <a:pPr lvl="1" marL="712611" indent="-268111" defTabSz="866986">
              <a:defRPr sz="1800"/>
            </a:pPr>
            <a:r>
              <a:rPr sz="3800"/>
              <a:t>462 l/s pumping speed</a:t>
            </a:r>
            <a:endParaRPr sz="3800"/>
          </a:p>
          <a:p>
            <a:pPr lvl="1" marL="712611" indent="-268111" defTabSz="866986">
              <a:defRPr sz="1800"/>
            </a:pPr>
            <a:r>
              <a:rPr sz="3800"/>
              <a:t>scan of PA</a:t>
            </a:r>
            <a:endParaRPr sz="3800"/>
          </a:p>
          <a:p>
            <a:pPr lvl="0" marL="268111" indent="-268111" defTabSz="866986">
              <a:defRPr sz="1800"/>
            </a:pPr>
            <a:r>
              <a:rPr sz="3800"/>
              <a:t>and argon (bottom)</a:t>
            </a:r>
            <a:endParaRPr sz="3800"/>
          </a:p>
          <a:p>
            <a:pPr lvl="1" marL="712611" indent="-268111" defTabSz="866986">
              <a:defRPr sz="1800"/>
            </a:pPr>
            <a:r>
              <a:rPr sz="3800"/>
              <a:t>534 l/s pumping speed</a:t>
            </a:r>
            <a:endParaRPr sz="3800"/>
          </a:p>
          <a:p>
            <a:pPr lvl="1" marL="712611" indent="-268111" defTabSz="866986">
              <a:defRPr sz="1800"/>
            </a:pPr>
            <a:r>
              <a:rPr sz="3800"/>
              <a:t>below 1.5 mbar</a:t>
            </a:r>
            <a:endParaRPr sz="3800"/>
          </a:p>
          <a:p>
            <a:pPr lvl="1" marL="712611" indent="-268111" defTabSz="866986">
              <a:defRPr sz="1800"/>
            </a:pPr>
            <a:r>
              <a:rPr sz="3800"/>
              <a:t>scan of PB</a:t>
            </a:r>
          </a:p>
        </p:txBody>
      </p:sp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20140908-Xe-S-VV-V-scans-effic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676669"/>
            <a:ext cx="6502401" cy="4105573"/>
          </a:xfrm>
          <a:prstGeom prst="rect">
            <a:avLst/>
          </a:prstGeom>
          <a:ln w="25400">
            <a:round/>
          </a:ln>
        </p:spPr>
      </p:pic>
      <p:sp>
        <p:nvSpPr>
          <p:cNvPr id="517" name="Shape 51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518" name="Shape 5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Qualitative agreement in count rate</a:t>
            </a:r>
          </a:p>
        </p:txBody>
      </p:sp>
      <p:sp>
        <p:nvSpPr>
          <p:cNvPr id="519" name="Shape 519"/>
          <p:cNvSpPr/>
          <p:nvPr/>
        </p:nvSpPr>
        <p:spPr>
          <a:xfrm>
            <a:off x="2797268" y="1056385"/>
            <a:ext cx="1631036" cy="533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l" defTabSz="650240">
              <a:defRPr sz="2400">
                <a:solidFill>
                  <a:srgbClr val="01199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11993"/>
                </a:solidFill>
              </a:rPr>
              <a:t>Calculation</a:t>
            </a:r>
          </a:p>
        </p:txBody>
      </p:sp>
      <p:sp>
        <p:nvSpPr>
          <p:cNvPr id="520" name="Shape 520"/>
          <p:cNvSpPr/>
          <p:nvPr/>
        </p:nvSpPr>
        <p:spPr>
          <a:xfrm>
            <a:off x="8939202" y="1056385"/>
            <a:ext cx="2032776" cy="533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l" defTabSz="650240">
              <a:defRPr sz="2400">
                <a:solidFill>
                  <a:srgbClr val="FF3F1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3F10"/>
                </a:solidFill>
              </a:rPr>
              <a:t>Measurement</a:t>
            </a:r>
          </a:p>
        </p:txBody>
      </p:sp>
      <p:sp>
        <p:nvSpPr>
          <p:cNvPr id="521" name="Shape 521"/>
          <p:cNvSpPr/>
          <p:nvPr>
            <p:ph type="body" idx="1"/>
          </p:nvPr>
        </p:nvSpPr>
        <p:spPr>
          <a:xfrm>
            <a:off x="469402" y="5869282"/>
            <a:ext cx="12065996" cy="2937360"/>
          </a:xfrm>
          <a:prstGeom prst="rect">
            <a:avLst/>
          </a:prstGeom>
        </p:spPr>
        <p:txBody>
          <a:bodyPr/>
          <a:lstStyle/>
          <a:p>
            <a:pPr lvl="0" marL="296333" indent="-296333" defTabSz="866986">
              <a:defRPr sz="1800"/>
            </a:pPr>
            <a:r>
              <a:rPr sz="4200"/>
              <a:t>for selected xenon pressures in chamber A</a:t>
            </a:r>
            <a:endParaRPr sz="4200"/>
          </a:p>
          <a:p>
            <a:pPr lvl="0" marL="296333" indent="-296333" defTabSz="866986">
              <a:defRPr sz="1800"/>
            </a:pPr>
            <a:r>
              <a:rPr sz="4200"/>
              <a:t>there is pressure dependence of the source production rate</a:t>
            </a:r>
          </a:p>
        </p:txBody>
      </p:sp>
      <p:pic>
        <p:nvPicPr>
          <p:cNvPr id="522" name="20140908-Xe-S-V-Scans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2400" y="1676669"/>
            <a:ext cx="6502400" cy="4105573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525" name="Shape 5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Qualitative agreement in count rate</a:t>
            </a:r>
          </a:p>
        </p:txBody>
      </p:sp>
      <p:sp>
        <p:nvSpPr>
          <p:cNvPr id="526" name="Shape 526"/>
          <p:cNvSpPr/>
          <p:nvPr/>
        </p:nvSpPr>
        <p:spPr>
          <a:xfrm>
            <a:off x="2797268" y="1056385"/>
            <a:ext cx="1631036" cy="533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l" defTabSz="650240">
              <a:defRPr sz="2400">
                <a:solidFill>
                  <a:srgbClr val="011993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11993"/>
                </a:solidFill>
              </a:rPr>
              <a:t>Calculation</a:t>
            </a:r>
          </a:p>
        </p:txBody>
      </p:sp>
      <p:sp>
        <p:nvSpPr>
          <p:cNvPr id="527" name="Shape 527"/>
          <p:cNvSpPr/>
          <p:nvPr/>
        </p:nvSpPr>
        <p:spPr>
          <a:xfrm>
            <a:off x="8939202" y="1056385"/>
            <a:ext cx="2032776" cy="533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>
            <a:lvl1pPr algn="l" defTabSz="650240">
              <a:defRPr sz="2400">
                <a:solidFill>
                  <a:srgbClr val="FF3F1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3F10"/>
                </a:solidFill>
              </a:rPr>
              <a:t>Measurement</a:t>
            </a:r>
          </a:p>
        </p:txBody>
      </p:sp>
      <p:sp>
        <p:nvSpPr>
          <p:cNvPr id="528" name="Shape 528"/>
          <p:cNvSpPr/>
          <p:nvPr>
            <p:ph type="body" idx="1"/>
          </p:nvPr>
        </p:nvSpPr>
        <p:spPr>
          <a:xfrm>
            <a:off x="469402" y="5869282"/>
            <a:ext cx="12065996" cy="2937360"/>
          </a:xfrm>
          <a:prstGeom prst="rect">
            <a:avLst/>
          </a:prstGeom>
        </p:spPr>
        <p:txBody>
          <a:bodyPr/>
          <a:lstStyle/>
          <a:p>
            <a:pPr lvl="0" marL="237066" indent="-237066" defTabSz="866986">
              <a:defRPr sz="1800"/>
            </a:pPr>
            <a:r>
              <a:rPr sz="4200"/>
              <a:t>5.4 bar argon pressure in chamber A shown</a:t>
            </a:r>
            <a:endParaRPr sz="4200"/>
          </a:p>
          <a:p>
            <a:pPr lvl="0" marL="237066" indent="-237066" defTabSz="866986">
              <a:defRPr sz="1800"/>
            </a:pPr>
            <a:r>
              <a:rPr sz="4200"/>
              <a:t>scanning properties at higher pressure in B</a:t>
            </a:r>
          </a:p>
        </p:txBody>
      </p:sp>
      <p:pic>
        <p:nvPicPr>
          <p:cNvPr id="529" name="Varentsov-variouspb-5-4bar--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643662"/>
            <a:ext cx="6502401" cy="4105572"/>
          </a:xfrm>
          <a:prstGeom prst="rect">
            <a:avLst/>
          </a:prstGeom>
          <a:ln w="25400">
            <a:round/>
          </a:ln>
        </p:spPr>
      </p:pic>
      <p:pic>
        <p:nvPicPr>
          <p:cNvPr id="530" name="20140907-Ar-S-5-4bar-Vscan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2400" y="1612468"/>
            <a:ext cx="6502400" cy="4105573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533" name="Shape 5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Calculated</a:t>
            </a:r>
          </a:p>
        </p:txBody>
      </p:sp>
      <p:pic>
        <p:nvPicPr>
          <p:cNvPr id="534" name="20140908-Xe-S-VV-V-scans-effic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42456"/>
            <a:ext cx="13004801" cy="8211144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537" name="Shape 5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Measured</a:t>
            </a:r>
          </a:p>
        </p:txBody>
      </p:sp>
      <p:pic>
        <p:nvPicPr>
          <p:cNvPr id="538" name="20140908-Xe-S-V-Scans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542456"/>
            <a:ext cx="13004801" cy="8211144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/>
          <p:nvPr>
            <p:ph type="sldNum" sz="quarter" idx="2"/>
          </p:nvPr>
        </p:nvSpPr>
        <p:spPr>
          <a:xfrm>
            <a:off x="12574203" y="131300"/>
            <a:ext cx="238456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541" name="Shape 5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System Stuff</a:t>
            </a:r>
          </a:p>
        </p:txBody>
      </p:sp>
      <p:sp>
        <p:nvSpPr>
          <p:cNvPr id="542" name="Shape 542"/>
          <p:cNvSpPr/>
          <p:nvPr/>
        </p:nvSpPr>
        <p:spPr>
          <a:xfrm rot="300000">
            <a:off x="11155362" y="6482332"/>
            <a:ext cx="688623" cy="191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DFBCF"/>
          </a:solidFill>
          <a:ln w="3175">
            <a:solidFill/>
            <a:miter lim="400000"/>
          </a:ln>
        </p:spPr>
        <p:txBody>
          <a:bodyPr lIns="72248" tIns="72248" rIns="72248" bIns="72248" anchor="ctr"/>
          <a:lstStyle/>
          <a:p>
            <a:pPr lvl="0" marL="40639" marR="40639" defTabSz="914400">
              <a:defRPr sz="58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543" name="Shape 543"/>
          <p:cNvSpPr/>
          <p:nvPr/>
        </p:nvSpPr>
        <p:spPr>
          <a:xfrm rot="300000">
            <a:off x="8699041" y="6911635"/>
            <a:ext cx="1372729" cy="415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DFBCF"/>
          </a:solidFill>
          <a:ln w="3175">
            <a:solidFill/>
            <a:miter lim="400000"/>
          </a:ln>
        </p:spPr>
        <p:txBody>
          <a:bodyPr lIns="72248" tIns="72248" rIns="72248" bIns="72248" anchor="ctr"/>
          <a:lstStyle/>
          <a:p>
            <a:pPr lvl="0" marL="40639" marR="40639" defTabSz="914400">
              <a:defRPr sz="58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544" name="Shape 544"/>
          <p:cNvSpPr/>
          <p:nvPr/>
        </p:nvSpPr>
        <p:spPr>
          <a:xfrm rot="300000">
            <a:off x="1654229" y="6193751"/>
            <a:ext cx="6123094" cy="1697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FDFBCF"/>
          </a:solidFill>
          <a:ln w="3175">
            <a:solidFill/>
            <a:miter lim="400000"/>
          </a:ln>
        </p:spPr>
        <p:txBody>
          <a:bodyPr lIns="72248" tIns="72248" rIns="72248" bIns="72248" anchor="ctr"/>
          <a:lstStyle/>
          <a:p>
            <a:pPr lvl="0" marL="40639" marR="40639" defTabSz="914400">
              <a:defRPr sz="58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pic>
        <p:nvPicPr>
          <p:cNvPr id="54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73" y="1867182"/>
            <a:ext cx="13004801" cy="5852161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Shape 546"/>
          <p:cNvSpPr/>
          <p:nvPr/>
        </p:nvSpPr>
        <p:spPr>
          <a:xfrm>
            <a:off x="704426" y="7624516"/>
            <a:ext cx="2494845" cy="740552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914400">
              <a:buClr>
                <a:srgbClr val="F15400"/>
              </a:buClr>
              <a:buFont typeface="Arial"/>
              <a:tabLst>
                <a:tab pos="711200" algn="l"/>
                <a:tab pos="1435100" algn="l"/>
                <a:tab pos="1816100" algn="l"/>
                <a:tab pos="2590800" algn="l"/>
              </a:tabLst>
              <a:defRPr sz="1800"/>
            </a:pPr>
            <a:r>
              <a: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  <a:latin typeface="Arial"/>
                <a:ea typeface="Arial"/>
                <a:cs typeface="Arial"/>
                <a:sym typeface="Arial"/>
              </a:rPr>
              <a:t>Xe high pressure</a:t>
            </a:r>
            <a:endParaRPr sz="2400">
              <a:solidFill>
                <a:srgbClr val="F15400"/>
              </a:solidFill>
              <a:uFill>
                <a:solidFill>
                  <a:srgbClr val="F15400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defTabSz="914400">
              <a:buClr>
                <a:srgbClr val="F15400"/>
              </a:buClr>
              <a:buFont typeface="Arial"/>
              <a:tabLst>
                <a:tab pos="711200" algn="l"/>
                <a:tab pos="1435100" algn="l"/>
                <a:tab pos="1816100" algn="l"/>
                <a:tab pos="2590800" algn="l"/>
              </a:tabLst>
              <a:defRPr sz="1800"/>
            </a:pPr>
            <a:r>
              <a: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  <a:latin typeface="Arial"/>
                <a:ea typeface="Arial"/>
                <a:cs typeface="Arial"/>
                <a:sym typeface="Arial"/>
              </a:rPr>
              <a:t>chamber </a:t>
            </a:r>
          </a:p>
        </p:txBody>
      </p:sp>
      <p:sp>
        <p:nvSpPr>
          <p:cNvPr id="547" name="Shape 547"/>
          <p:cNvSpPr/>
          <p:nvPr/>
        </p:nvSpPr>
        <p:spPr>
          <a:xfrm>
            <a:off x="237066" y="2115537"/>
            <a:ext cx="2620452" cy="361246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914400">
              <a:buClr>
                <a:srgbClr val="F15400"/>
              </a:buClr>
              <a:buFont typeface="Arial"/>
              <a:tabLst>
                <a:tab pos="711200" algn="l"/>
                <a:tab pos="1435100" algn="l"/>
                <a:tab pos="1816100" algn="l"/>
                <a:tab pos="2590800" algn="l"/>
              </a:tabLst>
              <a:def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</a:rPr>
              <a:t>supersonic nozzle</a:t>
            </a:r>
          </a:p>
        </p:txBody>
      </p:sp>
      <p:sp>
        <p:nvSpPr>
          <p:cNvPr id="548" name="Shape 548"/>
          <p:cNvSpPr/>
          <p:nvPr/>
        </p:nvSpPr>
        <p:spPr>
          <a:xfrm>
            <a:off x="3811129" y="1794933"/>
            <a:ext cx="1445543" cy="361245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914400">
              <a:buClr>
                <a:srgbClr val="F15400"/>
              </a:buClr>
              <a:buFont typeface="Arial"/>
              <a:tabLst>
                <a:tab pos="711200" algn="l"/>
                <a:tab pos="914400" algn="l"/>
                <a:tab pos="1295400" algn="l"/>
              </a:tabLst>
              <a:def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</a:rPr>
              <a:t>RF-funnel</a:t>
            </a:r>
          </a:p>
        </p:txBody>
      </p:sp>
      <p:sp>
        <p:nvSpPr>
          <p:cNvPr id="549" name="Shape 549"/>
          <p:cNvSpPr/>
          <p:nvPr/>
        </p:nvSpPr>
        <p:spPr>
          <a:xfrm>
            <a:off x="8755662" y="2271324"/>
            <a:ext cx="2819842" cy="361245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914400">
              <a:buClr>
                <a:srgbClr val="F15400"/>
              </a:buClr>
              <a:buFont typeface="Arial"/>
              <a:tabLst>
                <a:tab pos="711200" algn="l"/>
                <a:tab pos="914400" algn="l"/>
                <a:tab pos="1295400" algn="l"/>
              </a:tabLst>
              <a:def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</a:rPr>
              <a:t>sextupole ion guide</a:t>
            </a:r>
          </a:p>
        </p:txBody>
      </p:sp>
      <p:sp>
        <p:nvSpPr>
          <p:cNvPr id="550" name="Shape 550"/>
          <p:cNvSpPr/>
          <p:nvPr/>
        </p:nvSpPr>
        <p:spPr>
          <a:xfrm>
            <a:off x="334150" y="3251200"/>
            <a:ext cx="1481897" cy="361245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914400">
              <a:buClr>
                <a:srgbClr val="F15400"/>
              </a:buClr>
              <a:buFont typeface="Arial"/>
              <a:tabLst>
                <a:tab pos="711200" algn="l"/>
                <a:tab pos="914400" algn="l"/>
                <a:tab pos="1295400" algn="l"/>
              </a:tabLst>
              <a:def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</a:rPr>
              <a:t>Ba source</a:t>
            </a:r>
          </a:p>
        </p:txBody>
      </p:sp>
      <p:sp>
        <p:nvSpPr>
          <p:cNvPr id="551" name="Shape 551"/>
          <p:cNvSpPr/>
          <p:nvPr/>
        </p:nvSpPr>
        <p:spPr>
          <a:xfrm rot="21420000">
            <a:off x="3449884" y="5750559"/>
            <a:ext cx="939924" cy="361246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914400">
              <a:buClr>
                <a:srgbClr val="302C27"/>
              </a:buClr>
              <a:buFont typeface="Arial"/>
              <a:defRPr sz="2400">
                <a:solidFill>
                  <a:srgbClr val="302C27"/>
                </a:solidFill>
                <a:uFill>
                  <a:solidFill>
                    <a:srgbClr val="302C27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302C27"/>
                </a:solidFill>
                <a:uFill>
                  <a:solidFill>
                    <a:srgbClr val="302C27"/>
                  </a:solidFill>
                </a:uFill>
              </a:rPr>
              <a:t>10 bar</a:t>
            </a:r>
          </a:p>
        </p:txBody>
      </p:sp>
      <p:sp>
        <p:nvSpPr>
          <p:cNvPr id="552" name="Shape 552"/>
          <p:cNvSpPr/>
          <p:nvPr/>
        </p:nvSpPr>
        <p:spPr>
          <a:xfrm rot="21420000">
            <a:off x="5208693" y="6322097"/>
            <a:ext cx="1255925" cy="397370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solidFill>
              <a:srgbClr val="FDFBCF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914400">
              <a:buClr>
                <a:srgbClr val="302C27"/>
              </a:buClr>
              <a:buFont typeface="Arial"/>
              <a:defRPr sz="2400">
                <a:solidFill>
                  <a:srgbClr val="302C27"/>
                </a:solidFill>
                <a:uFill>
                  <a:solidFill>
                    <a:srgbClr val="302C27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302C27"/>
                </a:solidFill>
                <a:uFill>
                  <a:solidFill>
                    <a:srgbClr val="302C27"/>
                  </a:solidFill>
                </a:uFill>
              </a:rPr>
              <a:t>~1 mbar</a:t>
            </a:r>
          </a:p>
        </p:txBody>
      </p:sp>
      <p:sp>
        <p:nvSpPr>
          <p:cNvPr id="553" name="Shape 553"/>
          <p:cNvSpPr/>
          <p:nvPr/>
        </p:nvSpPr>
        <p:spPr>
          <a:xfrm rot="21420000">
            <a:off x="8694506" y="6515226"/>
            <a:ext cx="1689845" cy="361246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914400">
              <a:buClr>
                <a:srgbClr val="302C27"/>
              </a:buClr>
              <a:buFont typeface="Arial"/>
              <a:defRPr sz="2400">
                <a:solidFill>
                  <a:srgbClr val="302C27"/>
                </a:solidFill>
                <a:uFill>
                  <a:solidFill>
                    <a:srgbClr val="302C27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302C27"/>
                </a:solidFill>
                <a:uFill>
                  <a:solidFill>
                    <a:srgbClr val="302C27"/>
                  </a:solidFill>
                </a:uFill>
              </a:rPr>
              <a:t>1.2E-3 mbar</a:t>
            </a:r>
          </a:p>
        </p:txBody>
      </p:sp>
      <p:sp>
        <p:nvSpPr>
          <p:cNvPr id="554" name="Shape 554"/>
          <p:cNvSpPr/>
          <p:nvPr/>
        </p:nvSpPr>
        <p:spPr>
          <a:xfrm>
            <a:off x="4206239" y="7188764"/>
            <a:ext cx="1535872" cy="361245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914400">
              <a:buClr>
                <a:srgbClr val="F15400"/>
              </a:buClr>
              <a:buFont typeface="Arial"/>
              <a:tabLst>
                <a:tab pos="711200" algn="l"/>
                <a:tab pos="914400" algn="l"/>
                <a:tab pos="1295400" algn="l"/>
              </a:tabLst>
              <a:def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</a:rPr>
              <a:t>cryo pump</a:t>
            </a:r>
          </a:p>
        </p:txBody>
      </p:sp>
      <p:sp>
        <p:nvSpPr>
          <p:cNvPr id="555" name="Shape 555"/>
          <p:cNvSpPr/>
          <p:nvPr/>
        </p:nvSpPr>
        <p:spPr>
          <a:xfrm>
            <a:off x="9460089" y="7326489"/>
            <a:ext cx="975960" cy="740552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 defTabSz="914400">
              <a:buClr>
                <a:srgbClr val="F15400"/>
              </a:buClr>
              <a:buFont typeface="Arial"/>
              <a:defRPr sz="1800"/>
            </a:pPr>
            <a:r>
              <a: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  <a:latin typeface="Arial"/>
                <a:ea typeface="Arial"/>
                <a:cs typeface="Arial"/>
                <a:sym typeface="Arial"/>
              </a:rPr>
              <a:t>TMP</a:t>
            </a:r>
            <a:endParaRPr sz="2400">
              <a:solidFill>
                <a:srgbClr val="F15400"/>
              </a:solidFill>
              <a:uFill>
                <a:solidFill>
                  <a:srgbClr val="F15400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buClr>
                <a:srgbClr val="F15400"/>
              </a:buClr>
              <a:buFont typeface="Arial"/>
              <a:defRPr sz="1800"/>
            </a:pPr>
            <a:r>
              <a: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  <a:latin typeface="Arial"/>
                <a:ea typeface="Arial"/>
                <a:cs typeface="Arial"/>
                <a:sym typeface="Arial"/>
              </a:rPr>
              <a:t>800 l/s</a:t>
            </a:r>
          </a:p>
        </p:txBody>
      </p:sp>
      <p:sp>
        <p:nvSpPr>
          <p:cNvPr id="556" name="Shape 556"/>
          <p:cNvSpPr/>
          <p:nvPr/>
        </p:nvSpPr>
        <p:spPr>
          <a:xfrm>
            <a:off x="7658382" y="7613226"/>
            <a:ext cx="1030253" cy="361246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914400">
              <a:buClr>
                <a:srgbClr val="209F97"/>
              </a:buClr>
              <a:buFont typeface="Arial"/>
              <a:defRPr sz="2400">
                <a:solidFill>
                  <a:srgbClr val="209F97"/>
                </a:solidFill>
                <a:uFill>
                  <a:solidFill>
                    <a:srgbClr val="209F97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209F97"/>
                </a:solidFill>
                <a:uFill>
                  <a:solidFill>
                    <a:srgbClr val="209F97"/>
                  </a:solidFill>
                </a:uFill>
              </a:rPr>
              <a:t>Xe gas</a:t>
            </a:r>
          </a:p>
        </p:txBody>
      </p:sp>
      <p:sp>
        <p:nvSpPr>
          <p:cNvPr id="557" name="Shape 557"/>
          <p:cNvSpPr/>
          <p:nvPr/>
        </p:nvSpPr>
        <p:spPr>
          <a:xfrm>
            <a:off x="11232444" y="6651413"/>
            <a:ext cx="795145" cy="740552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l" defTabSz="914400">
              <a:buClr>
                <a:srgbClr val="F15400"/>
              </a:buClr>
              <a:buFont typeface="Arial"/>
              <a:defRPr sz="1800"/>
            </a:pPr>
            <a:r>
              <a: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  <a:latin typeface="Arial"/>
                <a:ea typeface="Arial"/>
                <a:cs typeface="Arial"/>
                <a:sym typeface="Arial"/>
              </a:rPr>
              <a:t>TMP</a:t>
            </a:r>
            <a:endParaRPr sz="2400">
              <a:solidFill>
                <a:srgbClr val="F15400"/>
              </a:solidFill>
              <a:uFill>
                <a:solidFill>
                  <a:srgbClr val="F15400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914400">
              <a:buClr>
                <a:srgbClr val="F15400"/>
              </a:buClr>
              <a:buFont typeface="Arial"/>
              <a:defRPr sz="1800"/>
            </a:pPr>
            <a:r>
              <a: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  <a:latin typeface="Arial"/>
                <a:ea typeface="Arial"/>
                <a:cs typeface="Arial"/>
                <a:sym typeface="Arial"/>
              </a:rPr>
              <a:t>80 l/s</a:t>
            </a:r>
          </a:p>
        </p:txBody>
      </p:sp>
      <p:sp>
        <p:nvSpPr>
          <p:cNvPr id="558" name="Shape 558"/>
          <p:cNvSpPr/>
          <p:nvPr/>
        </p:nvSpPr>
        <p:spPr>
          <a:xfrm rot="21420000">
            <a:off x="10760503" y="5404852"/>
            <a:ext cx="1689845" cy="361245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914400">
              <a:buClr>
                <a:srgbClr val="302C27"/>
              </a:buClr>
              <a:buFont typeface="Arial"/>
              <a:defRPr sz="2400">
                <a:solidFill>
                  <a:srgbClr val="302C27"/>
                </a:solidFill>
                <a:uFill>
                  <a:solidFill>
                    <a:srgbClr val="302C27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302C27"/>
                </a:solidFill>
                <a:uFill>
                  <a:solidFill>
                    <a:srgbClr val="302C27"/>
                  </a:solidFill>
                </a:uFill>
              </a:rPr>
              <a:t>2.4E-6 mbar</a:t>
            </a:r>
          </a:p>
        </p:txBody>
      </p:sp>
      <p:sp>
        <p:nvSpPr>
          <p:cNvPr id="559" name="Shape 559"/>
          <p:cNvSpPr/>
          <p:nvPr/>
        </p:nvSpPr>
        <p:spPr>
          <a:xfrm>
            <a:off x="9313333" y="2745457"/>
            <a:ext cx="1229008" cy="361246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914400">
              <a:buClr>
                <a:srgbClr val="F15400"/>
              </a:buClr>
              <a:buFont typeface="Arial"/>
              <a:tabLst>
                <a:tab pos="711200" algn="l"/>
                <a:tab pos="914400" algn="l"/>
                <a:tab pos="1295400" algn="l"/>
              </a:tabLst>
              <a:def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</a:rPr>
              <a:t>aperture</a:t>
            </a:r>
          </a:p>
        </p:txBody>
      </p:sp>
      <p:sp>
        <p:nvSpPr>
          <p:cNvPr id="560" name="Shape 560"/>
          <p:cNvSpPr/>
          <p:nvPr/>
        </p:nvSpPr>
        <p:spPr>
          <a:xfrm>
            <a:off x="10566400" y="3052515"/>
            <a:ext cx="1717005" cy="361245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914400">
              <a:buClr>
                <a:srgbClr val="F15400"/>
              </a:buClr>
              <a:buFont typeface="Arial"/>
              <a:tabLst>
                <a:tab pos="711200" algn="l"/>
                <a:tab pos="914400" algn="l"/>
                <a:tab pos="1295400" algn="l"/>
              </a:tabLst>
              <a:def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</a:rPr>
              <a:t>ion detector</a:t>
            </a:r>
          </a:p>
        </p:txBody>
      </p:sp>
      <p:sp>
        <p:nvSpPr>
          <p:cNvPr id="561" name="Shape 561"/>
          <p:cNvSpPr/>
          <p:nvPr/>
        </p:nvSpPr>
        <p:spPr>
          <a:xfrm>
            <a:off x="1346834" y="3617524"/>
            <a:ext cx="4018070" cy="2200205"/>
          </a:xfrm>
          <a:prstGeom prst="line">
            <a:avLst/>
          </a:prstGeom>
          <a:ln w="25400">
            <a:solidFill>
              <a:srgbClr val="F15400"/>
            </a:solidFill>
            <a:round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62" name="Shape 562"/>
          <p:cNvSpPr/>
          <p:nvPr/>
        </p:nvSpPr>
        <p:spPr>
          <a:xfrm flipV="1">
            <a:off x="1905634" y="6296166"/>
            <a:ext cx="1589548" cy="1365110"/>
          </a:xfrm>
          <a:prstGeom prst="line">
            <a:avLst/>
          </a:prstGeom>
          <a:ln w="25400">
            <a:solidFill>
              <a:srgbClr val="F15400"/>
            </a:solidFill>
            <a:round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63" name="Shape 563"/>
          <p:cNvSpPr/>
          <p:nvPr/>
        </p:nvSpPr>
        <p:spPr>
          <a:xfrm>
            <a:off x="1837266" y="2508038"/>
            <a:ext cx="3695772" cy="3022107"/>
          </a:xfrm>
          <a:prstGeom prst="line">
            <a:avLst/>
          </a:prstGeom>
          <a:ln w="25400">
            <a:solidFill>
              <a:srgbClr val="F15400"/>
            </a:solidFill>
            <a:round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64" name="Shape 564"/>
          <p:cNvSpPr/>
          <p:nvPr/>
        </p:nvSpPr>
        <p:spPr>
          <a:xfrm>
            <a:off x="4281099" y="2193078"/>
            <a:ext cx="1728118" cy="3350402"/>
          </a:xfrm>
          <a:prstGeom prst="line">
            <a:avLst/>
          </a:prstGeom>
          <a:ln w="25400">
            <a:solidFill>
              <a:srgbClr val="F15400"/>
            </a:solidFill>
            <a:round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65" name="Shape 565"/>
          <p:cNvSpPr/>
          <p:nvPr/>
        </p:nvSpPr>
        <p:spPr>
          <a:xfrm>
            <a:off x="198684" y="6233724"/>
            <a:ext cx="884168" cy="39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marL="26987" marR="27561" algn="l" defTabSz="914400">
              <a:buClr>
                <a:srgbClr val="00BA63"/>
              </a:buClr>
              <a:buFont typeface="Calibri"/>
              <a:tabLst>
                <a:tab pos="749300" algn="l"/>
                <a:tab pos="952500" algn="l"/>
                <a:tab pos="1295400" algn="l"/>
              </a:tabLst>
              <a:defRPr sz="2400">
                <a:solidFill>
                  <a:srgbClr val="00BA63"/>
                </a:solidFill>
                <a:uFill>
                  <a:solidFill>
                    <a:srgbClr val="00BA63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00BA63"/>
                </a:solidFill>
                <a:uFill>
                  <a:solidFill>
                    <a:srgbClr val="00BA63"/>
                  </a:solidFill>
                </a:uFill>
              </a:rPr>
              <a:t>Xe gas</a:t>
            </a:r>
          </a:p>
        </p:txBody>
      </p:sp>
      <p:sp>
        <p:nvSpPr>
          <p:cNvPr id="566" name="Shape 566"/>
          <p:cNvSpPr/>
          <p:nvPr/>
        </p:nvSpPr>
        <p:spPr>
          <a:xfrm flipH="1">
            <a:off x="7952881" y="2655146"/>
            <a:ext cx="1222729" cy="2867802"/>
          </a:xfrm>
          <a:prstGeom prst="line">
            <a:avLst/>
          </a:prstGeom>
          <a:ln w="25400">
            <a:solidFill>
              <a:srgbClr val="F15400"/>
            </a:solidFill>
            <a:round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67" name="Shape 567"/>
          <p:cNvSpPr/>
          <p:nvPr/>
        </p:nvSpPr>
        <p:spPr>
          <a:xfrm flipH="1">
            <a:off x="9773920" y="3127163"/>
            <a:ext cx="3458" cy="2070242"/>
          </a:xfrm>
          <a:prstGeom prst="line">
            <a:avLst/>
          </a:prstGeom>
          <a:ln w="25400">
            <a:solidFill>
              <a:srgbClr val="F15400"/>
            </a:solidFill>
            <a:round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68" name="Shape 568"/>
          <p:cNvSpPr/>
          <p:nvPr/>
        </p:nvSpPr>
        <p:spPr>
          <a:xfrm flipH="1">
            <a:off x="10358684" y="3413759"/>
            <a:ext cx="695397" cy="1901050"/>
          </a:xfrm>
          <a:prstGeom prst="line">
            <a:avLst/>
          </a:prstGeom>
          <a:ln w="25400">
            <a:solidFill>
              <a:srgbClr val="F15400"/>
            </a:solidFill>
            <a:round/>
            <a:tailEnd type="triangle"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69" name="Shape 569"/>
          <p:cNvSpPr/>
          <p:nvPr/>
        </p:nvSpPr>
        <p:spPr>
          <a:xfrm flipH="1">
            <a:off x="701398" y="6116870"/>
            <a:ext cx="1290238" cy="78915"/>
          </a:xfrm>
          <a:prstGeom prst="line">
            <a:avLst/>
          </a:prstGeom>
          <a:ln w="88900">
            <a:solidFill>
              <a:srgbClr val="209F97"/>
            </a:solidFill>
            <a:miter lim="400000"/>
            <a:headEnd type="triangle"/>
          </a:ln>
        </p:spPr>
        <p:txBody>
          <a:bodyPr lIns="0" tIns="0" rIns="0" bIns="0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572" name="Group 572"/>
          <p:cNvGrpSpPr/>
          <p:nvPr/>
        </p:nvGrpSpPr>
        <p:grpSpPr>
          <a:xfrm>
            <a:off x="6502400" y="7343422"/>
            <a:ext cx="5021298" cy="730392"/>
            <a:chOff x="0" y="0"/>
            <a:chExt cx="5021297" cy="730391"/>
          </a:xfrm>
        </p:grpSpPr>
        <p:sp>
          <p:nvSpPr>
            <p:cNvPr id="570" name="Shape 570"/>
            <p:cNvSpPr/>
            <p:nvPr/>
          </p:nvSpPr>
          <p:spPr>
            <a:xfrm>
              <a:off x="0" y="0"/>
              <a:ext cx="2871894" cy="722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21600"/>
                    <a:pt x="18380" y="21600"/>
                    <a:pt x="18380" y="21600"/>
                  </a:cubicBezTo>
                  <a:lnTo>
                    <a:pt x="0" y="21296"/>
                  </a:lnTo>
                </a:path>
              </a:pathLst>
            </a:custGeom>
            <a:noFill/>
            <a:ln w="88900" cap="flat">
              <a:solidFill>
                <a:srgbClr val="209F97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defTabSz="914400">
                <a:defRPr sz="58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571" name="Shape 571"/>
            <p:cNvSpPr/>
            <p:nvPr/>
          </p:nvSpPr>
          <p:spPr>
            <a:xfrm>
              <a:off x="0" y="7902"/>
              <a:ext cx="5021298" cy="722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21600"/>
                    <a:pt x="18380" y="21600"/>
                    <a:pt x="18380" y="21600"/>
                  </a:cubicBezTo>
                  <a:lnTo>
                    <a:pt x="0" y="21296"/>
                  </a:lnTo>
                </a:path>
              </a:pathLst>
            </a:custGeom>
            <a:noFill/>
            <a:ln w="88900" cap="flat">
              <a:solidFill>
                <a:srgbClr val="209F97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defTabSz="914400">
                <a:defRPr sz="58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</p:grpSp>
      <p:sp>
        <p:nvSpPr>
          <p:cNvPr id="573" name="Shape 573"/>
          <p:cNvSpPr/>
          <p:nvPr/>
        </p:nvSpPr>
        <p:spPr>
          <a:xfrm rot="21420000">
            <a:off x="6003299" y="7154726"/>
            <a:ext cx="1448347" cy="397370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solidFill>
              <a:srgbClr val="FDFBCF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914400">
              <a:buClr>
                <a:srgbClr val="302C27"/>
              </a:buClr>
              <a:buFont typeface="Arial"/>
              <a:defRPr sz="2400">
                <a:solidFill>
                  <a:srgbClr val="302C27"/>
                </a:solidFill>
                <a:uFill>
                  <a:solidFill>
                    <a:srgbClr val="302C27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302C27"/>
                </a:solidFill>
                <a:uFill>
                  <a:solidFill>
                    <a:srgbClr val="302C27"/>
                  </a:solidFill>
                </a:uFill>
              </a:rPr>
              <a:t>8E-3 mbar</a:t>
            </a:r>
          </a:p>
        </p:txBody>
      </p:sp>
    </p:spTree>
  </p:cSld>
  <p:clrMapOvr>
    <a:masterClrMapping/>
  </p:clrMapOvr>
  <p:transition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576" name="Shape 57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Diagram Main</a:t>
            </a:r>
          </a:p>
        </p:txBody>
      </p:sp>
      <p:pic>
        <p:nvPicPr>
          <p:cNvPr id="577" name="20150330-piping-diagram-color-LTQ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978489"/>
            <a:ext cx="13004801" cy="8775112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580" name="Shape 5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LTQ Diagram</a:t>
            </a:r>
          </a:p>
        </p:txBody>
      </p:sp>
      <p:pic>
        <p:nvPicPr>
          <p:cNvPr id="581" name="pasted-image.pdf"/>
          <p:cNvPicPr/>
          <p:nvPr/>
        </p:nvPicPr>
        <p:blipFill>
          <a:blip r:embed="rId2">
            <a:extLst/>
          </a:blip>
          <a:srcRect l="0" t="0" r="44110" b="0"/>
          <a:stretch>
            <a:fillRect/>
          </a:stretch>
        </p:blipFill>
        <p:spPr>
          <a:xfrm>
            <a:off x="5733626" y="975359"/>
            <a:ext cx="7270964" cy="8778241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/>
          <p:nvPr/>
        </p:nvSpPr>
        <p:spPr>
          <a:xfrm>
            <a:off x="103733" y="1192106"/>
            <a:ext cx="9165638" cy="2800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261938" indent="-171450" algn="l" defTabSz="914400">
              <a:lnSpc>
                <a:spcPct val="93000"/>
              </a:lnSpc>
              <a:spcBef>
                <a:spcPts val="1400"/>
              </a:spcBef>
              <a:buClr>
                <a:srgbClr val="000000"/>
              </a:buClr>
              <a:buSzPct val="100000"/>
              <a:buChar char="•"/>
              <a:defRPr sz="1800"/>
            </a:pPr>
            <a:r>
              <a:rPr baseline="30500" sz="2400">
                <a:latin typeface="Calibri"/>
                <a:ea typeface="Calibri"/>
                <a:cs typeface="Calibri"/>
                <a:sym typeface="Calibri"/>
              </a:rPr>
              <a:t>148</a:t>
            </a:r>
            <a:r>
              <a:rPr sz="2400">
                <a:latin typeface="Calibri"/>
                <a:ea typeface="Calibri"/>
                <a:cs typeface="Calibri"/>
                <a:sym typeface="Calibri"/>
              </a:rPr>
              <a:t>Gd driven Ba</a:t>
            </a:r>
            <a:r>
              <a:rPr baseline="30500" sz="2400"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sz="2400">
                <a:latin typeface="Calibri"/>
                <a:ea typeface="Calibri"/>
                <a:cs typeface="Calibri"/>
                <a:sym typeface="Calibri"/>
              </a:rPr>
              <a:t> source (Rev. Sci. Inst. </a:t>
            </a:r>
            <a:r>
              <a:rPr b="1" sz="2400">
                <a:latin typeface="Calibri"/>
                <a:ea typeface="Calibri"/>
                <a:cs typeface="Calibri"/>
                <a:sym typeface="Calibri"/>
              </a:rPr>
              <a:t>81</a:t>
            </a:r>
            <a:r>
              <a:rPr sz="2400">
                <a:latin typeface="Calibri"/>
                <a:ea typeface="Calibri"/>
                <a:cs typeface="Calibri"/>
                <a:sym typeface="Calibri"/>
              </a:rPr>
              <a:t> 113301 (2010))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  <a:p>
            <a:pPr lvl="0" marL="261938" indent="-171450" algn="l" defTabSz="914400">
              <a:lnSpc>
                <a:spcPct val="93000"/>
              </a:lnSpc>
              <a:spcBef>
                <a:spcPts val="1400"/>
              </a:spcBef>
              <a:buClr>
                <a:srgbClr val="000000"/>
              </a:buClr>
              <a:buSzPct val="100000"/>
              <a:buChar char="•"/>
              <a:defRPr sz="1800"/>
            </a:pPr>
            <a:r>
              <a:rPr b="1" baseline="30500" sz="2400">
                <a:latin typeface="Calibri"/>
                <a:ea typeface="Calibri"/>
                <a:cs typeface="Calibri"/>
                <a:sym typeface="Calibri"/>
              </a:rPr>
              <a:t>148</a:t>
            </a:r>
            <a:r>
              <a:rPr b="1" sz="2400">
                <a:latin typeface="Calibri"/>
                <a:ea typeface="Calibri"/>
                <a:cs typeface="Calibri"/>
                <a:sym typeface="Calibri"/>
              </a:rPr>
              <a:t>Gd activity </a:t>
            </a:r>
            <a:r>
              <a:rPr sz="2400">
                <a:latin typeface="Calibri"/>
                <a:ea typeface="Calibri"/>
                <a:cs typeface="Calibri"/>
                <a:sym typeface="Calibri"/>
              </a:rPr>
              <a:t>before BaF coating </a:t>
            </a:r>
            <a:r>
              <a:rPr b="1" sz="2400">
                <a:latin typeface="Calibri"/>
                <a:ea typeface="Calibri"/>
                <a:cs typeface="Calibri"/>
                <a:sym typeface="Calibri"/>
              </a:rPr>
              <a:t>~144 Bq</a:t>
            </a:r>
            <a:endParaRPr b="1" sz="4400">
              <a:latin typeface="Calibri"/>
              <a:ea typeface="Calibri"/>
              <a:cs typeface="Calibri"/>
              <a:sym typeface="Calibri"/>
            </a:endParaRPr>
          </a:p>
          <a:p>
            <a:pPr lvl="0" marL="261938" indent="-171450" algn="l" defTabSz="914400">
              <a:lnSpc>
                <a:spcPct val="93000"/>
              </a:lnSpc>
              <a:spcBef>
                <a:spcPts val="1400"/>
              </a:spcBef>
              <a:buClr>
                <a:srgbClr val="000000"/>
              </a:buClr>
              <a:buSzPct val="100000"/>
              <a:buChar char="•"/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Calculated </a:t>
            </a:r>
            <a:r>
              <a:rPr b="1" sz="2400">
                <a:latin typeface="Calibri"/>
                <a:ea typeface="Calibri"/>
                <a:cs typeface="Calibri"/>
                <a:sym typeface="Calibri"/>
              </a:rPr>
              <a:t>Ba</a:t>
            </a:r>
            <a:r>
              <a:rPr b="1" baseline="30500" sz="2400"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b="1" sz="2400">
                <a:latin typeface="Calibri"/>
                <a:ea typeface="Calibri"/>
                <a:cs typeface="Calibri"/>
                <a:sym typeface="Calibri"/>
              </a:rPr>
              <a:t> rate of ~59Hz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  <a:p>
            <a:pPr lvl="0" marL="261938" indent="-171450" algn="l" defTabSz="914400">
              <a:lnSpc>
                <a:spcPct val="93000"/>
              </a:lnSpc>
              <a:spcBef>
                <a:spcPts val="1400"/>
              </a:spcBef>
              <a:buClr>
                <a:srgbClr val="000000"/>
              </a:buClr>
              <a:buSzPct val="100000"/>
              <a:buChar char="•"/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Simulation of </a:t>
            </a:r>
            <a:r>
              <a:rPr sz="2400">
                <a:latin typeface="Symbol"/>
                <a:ea typeface="Symbol"/>
                <a:cs typeface="Symbol"/>
                <a:sym typeface="Symbol"/>
              </a:rPr>
              <a:t>α</a:t>
            </a:r>
            <a:r>
              <a:rPr sz="2400">
                <a:latin typeface="Calibri"/>
                <a:ea typeface="Calibri"/>
                <a:cs typeface="Calibri"/>
                <a:sym typeface="Calibri"/>
              </a:rPr>
              <a:t> energy loss in xenon and argon through ionization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  <a:p>
            <a:pPr lvl="0" marL="261938" indent="-171450" algn="l" defTabSz="914400">
              <a:lnSpc>
                <a:spcPct val="93000"/>
              </a:lnSpc>
              <a:spcBef>
                <a:spcPts val="1400"/>
              </a:spcBef>
              <a:buClr>
                <a:srgbClr val="000000"/>
              </a:buClr>
              <a:buSzPct val="100000"/>
              <a:buChar char="•"/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Mean energy for electron-ion pair production W=21.7eV (xenon) and W=25.8eV (argon) used to estimate ion production</a:t>
            </a:r>
          </a:p>
        </p:txBody>
      </p:sp>
      <p:sp>
        <p:nvSpPr>
          <p:cNvPr id="584" name="Shape 58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585" name="Shape 5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Ba-ion source</a:t>
            </a:r>
          </a:p>
        </p:txBody>
      </p:sp>
      <p:pic>
        <p:nvPicPr>
          <p:cNvPr id="586" name="image4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0531" y="4876800"/>
            <a:ext cx="7680963" cy="4849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image102.jpg" descr="C:\Users\Thomas\Downloads\IMG_5092.JPG"/>
          <p:cNvPicPr/>
          <p:nvPr/>
        </p:nvPicPr>
        <p:blipFill>
          <a:blip r:embed="rId3">
            <a:extLst/>
          </a:blip>
          <a:srcRect l="38712" t="27827" r="35151" b="31957"/>
          <a:stretch>
            <a:fillRect/>
          </a:stretch>
        </p:blipFill>
        <p:spPr>
          <a:xfrm>
            <a:off x="9269371" y="990436"/>
            <a:ext cx="3510719" cy="3601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image100.jpg"/>
          <p:cNvPicPr/>
          <p:nvPr/>
        </p:nvPicPr>
        <p:blipFill>
          <a:blip r:embed="rId4">
            <a:extLst/>
          </a:blip>
          <a:srcRect l="30551" t="26190" r="26407" b="0"/>
          <a:stretch>
            <a:fillRect/>
          </a:stretch>
        </p:blipFill>
        <p:spPr>
          <a:xfrm>
            <a:off x="9269370" y="4860916"/>
            <a:ext cx="3510718" cy="4600263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Shape 589"/>
          <p:cNvSpPr/>
          <p:nvPr/>
        </p:nvSpPr>
        <p:spPr>
          <a:xfrm flipV="1">
            <a:off x="10837269" y="5635410"/>
            <a:ext cx="1963" cy="576284"/>
          </a:xfrm>
          <a:prstGeom prst="line">
            <a:avLst/>
          </a:prstGeom>
          <a:ln w="50800">
            <a:solidFill>
              <a:srgbClr val="92D050"/>
            </a:solidFill>
            <a:prstDash val="dash"/>
            <a:round/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90" name="Shape 590"/>
          <p:cNvSpPr/>
          <p:nvPr/>
        </p:nvSpPr>
        <p:spPr>
          <a:xfrm flipH="1">
            <a:off x="10847468" y="6394026"/>
            <a:ext cx="624584" cy="2002"/>
          </a:xfrm>
          <a:prstGeom prst="line">
            <a:avLst/>
          </a:prstGeom>
          <a:ln w="50800">
            <a:solidFill>
              <a:srgbClr val="92D050"/>
            </a:solidFill>
            <a:prstDash val="dash"/>
            <a:round/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91" name="Shape 591"/>
          <p:cNvSpPr/>
          <p:nvPr/>
        </p:nvSpPr>
        <p:spPr>
          <a:xfrm>
            <a:off x="11662433" y="6145670"/>
            <a:ext cx="1021330" cy="798109"/>
          </a:xfrm>
          <a:prstGeom prst="rect">
            <a:avLst/>
          </a:prstGeom>
          <a:ln w="12700">
            <a:solidFill>
              <a:srgbClr val="FFFFFF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>
            <a:lvl1pPr algn="l" defTabSz="914400">
              <a:lnSpc>
                <a:spcPct val="93000"/>
              </a:lnSpc>
              <a:defRPr sz="24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00B050"/>
                </a:solidFill>
              </a:rPr>
              <a:t>Xe gas</a:t>
            </a:r>
          </a:p>
        </p:txBody>
      </p:sp>
      <p:sp>
        <p:nvSpPr>
          <p:cNvPr id="592" name="Shape 592"/>
          <p:cNvSpPr/>
          <p:nvPr/>
        </p:nvSpPr>
        <p:spPr>
          <a:xfrm flipH="1">
            <a:off x="10837268" y="2271260"/>
            <a:ext cx="108374" cy="3039034"/>
          </a:xfrm>
          <a:prstGeom prst="line">
            <a:avLst/>
          </a:prstGeom>
          <a:ln w="38100">
            <a:solidFill/>
            <a:round/>
            <a:tailEnd type="triangle"/>
          </a:ln>
        </p:spPr>
        <p:txBody>
          <a:bodyPr lIns="65023" tIns="65023" rIns="65023" bIns="65023"/>
          <a:lstStyle/>
          <a:p>
            <a:pPr lvl="0" algn="l" defTabSz="45720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Cross Section with Subsystems</a:t>
            </a:r>
          </a:p>
        </p:txBody>
      </p:sp>
      <p:grpSp>
        <p:nvGrpSpPr>
          <p:cNvPr id="112" name="Group 112"/>
          <p:cNvGrpSpPr/>
          <p:nvPr/>
        </p:nvGrpSpPr>
        <p:grpSpPr>
          <a:xfrm>
            <a:off x="6773" y="927946"/>
            <a:ext cx="13004801" cy="6530812"/>
            <a:chOff x="0" y="0"/>
            <a:chExt cx="13004800" cy="6530811"/>
          </a:xfrm>
        </p:grpSpPr>
        <p:sp>
          <p:nvSpPr>
            <p:cNvPr id="80" name="Shape 80"/>
            <p:cNvSpPr/>
            <p:nvPr/>
          </p:nvSpPr>
          <p:spPr>
            <a:xfrm rot="300000">
              <a:off x="11148589" y="4687399"/>
              <a:ext cx="688623" cy="191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DFBCF"/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defTabSz="914400">
                <a:defRPr sz="58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81" name="Shape 81"/>
            <p:cNvSpPr/>
            <p:nvPr/>
          </p:nvSpPr>
          <p:spPr>
            <a:xfrm rot="300000">
              <a:off x="8692267" y="5116702"/>
              <a:ext cx="1372730" cy="415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DFBCF"/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defTabSz="914400">
                <a:defRPr sz="58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82" name="Shape 82"/>
            <p:cNvSpPr/>
            <p:nvPr/>
          </p:nvSpPr>
          <p:spPr>
            <a:xfrm rot="300000">
              <a:off x="1647456" y="4398818"/>
              <a:ext cx="6123094" cy="1697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fill="norm" stroke="1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DFBCF"/>
            </a:solidFill>
            <a:ln w="3175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defTabSz="914400">
                <a:defRPr sz="58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pic>
          <p:nvPicPr>
            <p:cNvPr id="83" name="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72248"/>
              <a:ext cx="13004800" cy="58521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" name="Shape 84"/>
            <p:cNvSpPr/>
            <p:nvPr/>
          </p:nvSpPr>
          <p:spPr>
            <a:xfrm>
              <a:off x="697653" y="5829582"/>
              <a:ext cx="2494845" cy="701230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lvl="0" algn="l" defTabSz="914400">
                <a:buClr>
                  <a:srgbClr val="F15400"/>
                </a:buClr>
                <a:buFont typeface="Arial"/>
                <a:tabLst>
                  <a:tab pos="711200" algn="l"/>
                  <a:tab pos="1435100" algn="l"/>
                  <a:tab pos="1816100" algn="l"/>
                  <a:tab pos="2590800" algn="l"/>
                </a:tabLst>
                <a:defRPr sz="1800"/>
              </a:pPr>
              <a:r>
                <a:rPr sz="2400">
                  <a:solidFill>
                    <a:srgbClr val="F15400"/>
                  </a:solidFill>
                  <a:uFill>
                    <a:solidFill>
                      <a:srgbClr val="F154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Xe high pressure</a:t>
              </a:r>
              <a:endPara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  <a:p>
              <a:pPr lvl="0" defTabSz="914400">
                <a:buClr>
                  <a:srgbClr val="F15400"/>
                </a:buClr>
                <a:buFont typeface="Arial"/>
                <a:tabLst>
                  <a:tab pos="711200" algn="l"/>
                  <a:tab pos="1435100" algn="l"/>
                  <a:tab pos="1816100" algn="l"/>
                  <a:tab pos="2590800" algn="l"/>
                </a:tabLst>
                <a:defRPr sz="1800"/>
              </a:pPr>
              <a:r>
                <a:rPr sz="2400">
                  <a:solidFill>
                    <a:srgbClr val="F15400"/>
                  </a:solidFill>
                  <a:uFill>
                    <a:solidFill>
                      <a:srgbClr val="F154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chamber </a:t>
              </a:r>
            </a:p>
          </p:txBody>
        </p:sp>
        <p:sp>
          <p:nvSpPr>
            <p:cNvPr id="85" name="Shape 85"/>
            <p:cNvSpPr/>
            <p:nvPr/>
          </p:nvSpPr>
          <p:spPr>
            <a:xfrm>
              <a:off x="230293" y="320604"/>
              <a:ext cx="2452440" cy="345629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914400">
                <a:buClr>
                  <a:srgbClr val="F15400"/>
                </a:buClr>
                <a:buFont typeface="Arial"/>
                <a:tabLst>
                  <a:tab pos="711200" algn="l"/>
                  <a:tab pos="1435100" algn="l"/>
                  <a:tab pos="1816100" algn="l"/>
                  <a:tab pos="2590800" algn="l"/>
                </a:tabLst>
                <a:defRPr sz="2400">
                  <a:solidFill>
                    <a:srgbClr val="F15400"/>
                  </a:solidFill>
                  <a:uFill>
                    <a:solidFill>
                      <a:srgbClr val="F15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F15400"/>
                  </a:solidFill>
                  <a:uFill>
                    <a:solidFill>
                      <a:srgbClr val="F15400"/>
                    </a:solidFill>
                  </a:uFill>
                </a:rPr>
                <a:t>supersonic nozzle</a:t>
              </a:r>
            </a:p>
          </p:txBody>
        </p:sp>
        <p:sp>
          <p:nvSpPr>
            <p:cNvPr id="86" name="Shape 86"/>
            <p:cNvSpPr/>
            <p:nvPr/>
          </p:nvSpPr>
          <p:spPr>
            <a:xfrm>
              <a:off x="3804355" y="0"/>
              <a:ext cx="1350964" cy="345629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914400">
                <a:buClr>
                  <a:srgbClr val="F15400"/>
                </a:buClr>
                <a:buFont typeface="Arial"/>
                <a:tabLst>
                  <a:tab pos="711200" algn="l"/>
                  <a:tab pos="914400" algn="l"/>
                  <a:tab pos="1295400" algn="l"/>
                </a:tabLst>
                <a:defRPr sz="2400">
                  <a:solidFill>
                    <a:srgbClr val="F15400"/>
                  </a:solidFill>
                  <a:uFill>
                    <a:solidFill>
                      <a:srgbClr val="F15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F15400"/>
                  </a:solidFill>
                  <a:uFill>
                    <a:solidFill>
                      <a:srgbClr val="F15400"/>
                    </a:solidFill>
                  </a:uFill>
                </a:rPr>
                <a:t>RF-funnel</a:t>
              </a:r>
            </a:p>
          </p:txBody>
        </p:sp>
        <p:sp>
          <p:nvSpPr>
            <p:cNvPr id="87" name="Shape 87"/>
            <p:cNvSpPr/>
            <p:nvPr/>
          </p:nvSpPr>
          <p:spPr>
            <a:xfrm>
              <a:off x="8748889" y="476391"/>
              <a:ext cx="2639368" cy="345629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914400">
                <a:buClr>
                  <a:srgbClr val="F15400"/>
                </a:buClr>
                <a:buFont typeface="Arial"/>
                <a:tabLst>
                  <a:tab pos="711200" algn="l"/>
                  <a:tab pos="914400" algn="l"/>
                  <a:tab pos="1295400" algn="l"/>
                </a:tabLst>
                <a:defRPr sz="2400">
                  <a:solidFill>
                    <a:srgbClr val="F15400"/>
                  </a:solidFill>
                  <a:uFill>
                    <a:solidFill>
                      <a:srgbClr val="F15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F15400"/>
                  </a:solidFill>
                  <a:uFill>
                    <a:solidFill>
                      <a:srgbClr val="F15400"/>
                    </a:solidFill>
                  </a:uFill>
                </a:rPr>
                <a:t>sextupole ion guide</a:t>
              </a:r>
            </a:p>
          </p:txBody>
        </p:sp>
        <p:sp>
          <p:nvSpPr>
            <p:cNvPr id="88" name="Shape 88"/>
            <p:cNvSpPr/>
            <p:nvPr/>
          </p:nvSpPr>
          <p:spPr>
            <a:xfrm>
              <a:off x="327377" y="1456266"/>
              <a:ext cx="1385045" cy="345630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914400">
                <a:buClr>
                  <a:srgbClr val="F15400"/>
                </a:buClr>
                <a:buFont typeface="Arial"/>
                <a:tabLst>
                  <a:tab pos="711200" algn="l"/>
                  <a:tab pos="914400" algn="l"/>
                  <a:tab pos="1295400" algn="l"/>
                </a:tabLst>
                <a:defRPr sz="2400">
                  <a:solidFill>
                    <a:srgbClr val="F15400"/>
                  </a:solidFill>
                  <a:uFill>
                    <a:solidFill>
                      <a:srgbClr val="F15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F15400"/>
                  </a:solidFill>
                  <a:uFill>
                    <a:solidFill>
                      <a:srgbClr val="F15400"/>
                    </a:solidFill>
                  </a:uFill>
                </a:rPr>
                <a:t>Ba source</a:t>
              </a:r>
            </a:p>
          </p:txBody>
        </p:sp>
        <p:sp>
          <p:nvSpPr>
            <p:cNvPr id="89" name="Shape 89"/>
            <p:cNvSpPr/>
            <p:nvPr/>
          </p:nvSpPr>
          <p:spPr>
            <a:xfrm rot="21420000">
              <a:off x="3442745" y="3957285"/>
              <a:ext cx="876946" cy="34563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914400">
                <a:buClr>
                  <a:srgbClr val="302C27"/>
                </a:buClr>
                <a:buFont typeface="Arial"/>
                <a:defRPr sz="2400">
                  <a:solidFill>
                    <a:srgbClr val="302C27"/>
                  </a:solidFill>
                  <a:uFill>
                    <a:solidFill>
                      <a:srgbClr val="302C27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302C27"/>
                  </a:solidFill>
                  <a:uFill>
                    <a:solidFill>
                      <a:srgbClr val="302C27"/>
                    </a:solidFill>
                  </a:uFill>
                </a:rPr>
                <a:t>10 bar</a:t>
              </a:r>
            </a:p>
          </p:txBody>
        </p:sp>
        <p:sp>
          <p:nvSpPr>
            <p:cNvPr id="90" name="Shape 90"/>
            <p:cNvSpPr/>
            <p:nvPr/>
          </p:nvSpPr>
          <p:spPr>
            <a:xfrm rot="21420000">
              <a:off x="5200969" y="4529909"/>
              <a:ext cx="1152030" cy="35833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12700" cap="flat">
              <a:solidFill>
                <a:srgbClr val="FDFBC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914400">
                <a:buClr>
                  <a:srgbClr val="302C27"/>
                </a:buClr>
                <a:buFont typeface="Arial"/>
                <a:defRPr sz="2400">
                  <a:solidFill>
                    <a:srgbClr val="302C27"/>
                  </a:solidFill>
                  <a:uFill>
                    <a:solidFill>
                      <a:srgbClr val="302C27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302C27"/>
                  </a:solidFill>
                  <a:uFill>
                    <a:solidFill>
                      <a:srgbClr val="302C27"/>
                    </a:solidFill>
                  </a:uFill>
                </a:rPr>
                <a:t>~1 mbar</a:t>
              </a:r>
            </a:p>
          </p:txBody>
        </p:sp>
        <p:sp>
          <p:nvSpPr>
            <p:cNvPr id="91" name="Shape 91"/>
            <p:cNvSpPr/>
            <p:nvPr/>
          </p:nvSpPr>
          <p:spPr>
            <a:xfrm rot="21420000">
              <a:off x="8687324" y="4720304"/>
              <a:ext cx="1689846" cy="34562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914400">
                <a:buClr>
                  <a:srgbClr val="302C27"/>
                </a:buClr>
                <a:buFont typeface="Arial"/>
                <a:defRPr sz="2400">
                  <a:solidFill>
                    <a:srgbClr val="302C27"/>
                  </a:solidFill>
                  <a:uFill>
                    <a:solidFill>
                      <a:srgbClr val="302C27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302C27"/>
                  </a:solidFill>
                  <a:uFill>
                    <a:solidFill>
                      <a:srgbClr val="302C27"/>
                    </a:solidFill>
                  </a:uFill>
                </a:rPr>
                <a:t>1.2E-3 mbar</a:t>
              </a:r>
            </a:p>
          </p:txBody>
        </p:sp>
        <p:sp>
          <p:nvSpPr>
            <p:cNvPr id="92" name="Shape 92"/>
            <p:cNvSpPr/>
            <p:nvPr/>
          </p:nvSpPr>
          <p:spPr>
            <a:xfrm>
              <a:off x="4199466" y="5393831"/>
              <a:ext cx="1435647" cy="345629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914400">
                <a:buClr>
                  <a:srgbClr val="F15400"/>
                </a:buClr>
                <a:buFont typeface="Arial"/>
                <a:tabLst>
                  <a:tab pos="711200" algn="l"/>
                  <a:tab pos="914400" algn="l"/>
                  <a:tab pos="1295400" algn="l"/>
                </a:tabLst>
                <a:defRPr sz="2400">
                  <a:solidFill>
                    <a:srgbClr val="F15400"/>
                  </a:solidFill>
                  <a:uFill>
                    <a:solidFill>
                      <a:srgbClr val="F15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F15400"/>
                  </a:solidFill>
                  <a:uFill>
                    <a:solidFill>
                      <a:srgbClr val="F15400"/>
                    </a:solidFill>
                  </a:uFill>
                </a:rPr>
                <a:t>cryo pump</a:t>
              </a:r>
            </a:p>
          </p:txBody>
        </p:sp>
        <p:sp>
          <p:nvSpPr>
            <p:cNvPr id="93" name="Shape 93"/>
            <p:cNvSpPr/>
            <p:nvPr/>
          </p:nvSpPr>
          <p:spPr>
            <a:xfrm>
              <a:off x="9453316" y="5531555"/>
              <a:ext cx="910729" cy="701230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 algn="l" defTabSz="914400">
                <a:buClr>
                  <a:srgbClr val="F15400"/>
                </a:buClr>
                <a:buFont typeface="Arial"/>
                <a:defRPr sz="1800"/>
              </a:pPr>
              <a:r>
                <a:rPr sz="2400">
                  <a:solidFill>
                    <a:srgbClr val="F15400"/>
                  </a:solidFill>
                  <a:uFill>
                    <a:solidFill>
                      <a:srgbClr val="F154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TMP</a:t>
              </a:r>
              <a:endPara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  <a:p>
              <a:pPr lvl="0" algn="l" defTabSz="914400">
                <a:buClr>
                  <a:srgbClr val="F15400"/>
                </a:buClr>
                <a:buFont typeface="Arial"/>
                <a:defRPr sz="1800"/>
              </a:pPr>
              <a:r>
                <a:rPr sz="2400">
                  <a:solidFill>
                    <a:srgbClr val="F15400"/>
                  </a:solidFill>
                  <a:uFill>
                    <a:solidFill>
                      <a:srgbClr val="F154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800 l/s</a:t>
              </a:r>
            </a:p>
          </p:txBody>
        </p:sp>
        <p:sp>
          <p:nvSpPr>
            <p:cNvPr id="94" name="Shape 94"/>
            <p:cNvSpPr/>
            <p:nvPr/>
          </p:nvSpPr>
          <p:spPr>
            <a:xfrm>
              <a:off x="7651608" y="5818293"/>
              <a:ext cx="961630" cy="345629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914400">
                <a:buClr>
                  <a:srgbClr val="209F97"/>
                </a:buClr>
                <a:buFont typeface="Arial"/>
                <a:defRPr sz="2400">
                  <a:solidFill>
                    <a:srgbClr val="209F97"/>
                  </a:solidFill>
                  <a:uFill>
                    <a:solidFill>
                      <a:srgbClr val="209F97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209F97"/>
                  </a:solidFill>
                  <a:uFill>
                    <a:solidFill>
                      <a:srgbClr val="209F97"/>
                    </a:solidFill>
                  </a:uFill>
                </a:rPr>
                <a:t>Xe gas</a:t>
              </a:r>
            </a:p>
          </p:txBody>
        </p:sp>
        <p:sp>
          <p:nvSpPr>
            <p:cNvPr id="95" name="Shape 95"/>
            <p:cNvSpPr/>
            <p:nvPr/>
          </p:nvSpPr>
          <p:spPr>
            <a:xfrm>
              <a:off x="11225671" y="4856480"/>
              <a:ext cx="741215" cy="701229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lvl="0" algn="l" defTabSz="914400">
                <a:buClr>
                  <a:srgbClr val="F15400"/>
                </a:buClr>
                <a:buFont typeface="Arial"/>
                <a:defRPr sz="1800"/>
              </a:pPr>
              <a:r>
                <a:rPr sz="2400">
                  <a:solidFill>
                    <a:srgbClr val="F15400"/>
                  </a:solidFill>
                  <a:uFill>
                    <a:solidFill>
                      <a:srgbClr val="F154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TMP</a:t>
              </a:r>
              <a:endParaRPr sz="2400">
                <a:solidFill>
                  <a:srgbClr val="F15400"/>
                </a:solidFill>
                <a:uFill>
                  <a:solidFill>
                    <a:srgbClr val="F154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  <a:p>
              <a:pPr lvl="0" algn="l" defTabSz="914400">
                <a:buClr>
                  <a:srgbClr val="F15400"/>
                </a:buClr>
                <a:buFont typeface="Arial"/>
                <a:defRPr sz="1800"/>
              </a:pPr>
              <a:r>
                <a:rPr sz="2400">
                  <a:solidFill>
                    <a:srgbClr val="F15400"/>
                  </a:solidFill>
                  <a:uFill>
                    <a:solidFill>
                      <a:srgbClr val="F15400"/>
                    </a:solidFill>
                  </a:uFill>
                  <a:latin typeface="Arial"/>
                  <a:ea typeface="Arial"/>
                  <a:cs typeface="Arial"/>
                  <a:sym typeface="Arial"/>
                </a:rPr>
                <a:t>80 l/s</a:t>
              </a:r>
            </a:p>
          </p:txBody>
        </p:sp>
        <p:sp>
          <p:nvSpPr>
            <p:cNvPr id="96" name="Shape 96"/>
            <p:cNvSpPr/>
            <p:nvPr/>
          </p:nvSpPr>
          <p:spPr>
            <a:xfrm rot="21420000">
              <a:off x="10753321" y="3609929"/>
              <a:ext cx="1689845" cy="34563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12700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914400">
                <a:buClr>
                  <a:srgbClr val="302C27"/>
                </a:buClr>
                <a:buFont typeface="Arial"/>
                <a:defRPr sz="2400">
                  <a:solidFill>
                    <a:srgbClr val="302C27"/>
                  </a:solidFill>
                  <a:uFill>
                    <a:solidFill>
                      <a:srgbClr val="302C27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302C27"/>
                  </a:solidFill>
                  <a:uFill>
                    <a:solidFill>
                      <a:srgbClr val="302C27"/>
                    </a:solidFill>
                  </a:uFill>
                </a:rPr>
                <a:t>2.4E-6 mbar</a:t>
              </a:r>
            </a:p>
          </p:txBody>
        </p:sp>
        <p:sp>
          <p:nvSpPr>
            <p:cNvPr id="97" name="Shape 97"/>
            <p:cNvSpPr/>
            <p:nvPr/>
          </p:nvSpPr>
          <p:spPr>
            <a:xfrm>
              <a:off x="9306559" y="950524"/>
              <a:ext cx="1147962" cy="345629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914400">
                <a:buClr>
                  <a:srgbClr val="F15400"/>
                </a:buClr>
                <a:buFont typeface="Arial"/>
                <a:tabLst>
                  <a:tab pos="711200" algn="l"/>
                  <a:tab pos="914400" algn="l"/>
                  <a:tab pos="1295400" algn="l"/>
                </a:tabLst>
                <a:defRPr sz="2400">
                  <a:solidFill>
                    <a:srgbClr val="F15400"/>
                  </a:solidFill>
                  <a:uFill>
                    <a:solidFill>
                      <a:srgbClr val="F15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F15400"/>
                  </a:solidFill>
                  <a:uFill>
                    <a:solidFill>
                      <a:srgbClr val="F15400"/>
                    </a:solidFill>
                  </a:uFill>
                </a:rPr>
                <a:t>aperture</a:t>
              </a:r>
            </a:p>
          </p:txBody>
        </p:sp>
        <p:sp>
          <p:nvSpPr>
            <p:cNvPr id="98" name="Shape 98"/>
            <p:cNvSpPr/>
            <p:nvPr/>
          </p:nvSpPr>
          <p:spPr>
            <a:xfrm>
              <a:off x="10559626" y="1257582"/>
              <a:ext cx="1605460" cy="345629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914400">
                <a:buClr>
                  <a:srgbClr val="F15400"/>
                </a:buClr>
                <a:buFont typeface="Arial"/>
                <a:tabLst>
                  <a:tab pos="711200" algn="l"/>
                  <a:tab pos="914400" algn="l"/>
                  <a:tab pos="1295400" algn="l"/>
                </a:tabLst>
                <a:defRPr sz="2400">
                  <a:solidFill>
                    <a:srgbClr val="F15400"/>
                  </a:solidFill>
                  <a:uFill>
                    <a:solidFill>
                      <a:srgbClr val="F154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F15400"/>
                  </a:solidFill>
                  <a:uFill>
                    <a:solidFill>
                      <a:srgbClr val="F15400"/>
                    </a:solidFill>
                  </a:uFill>
                </a:rPr>
                <a:t>ion detector</a:t>
              </a:r>
            </a:p>
          </p:txBody>
        </p:sp>
        <p:sp>
          <p:nvSpPr>
            <p:cNvPr id="99" name="Shape 99"/>
            <p:cNvSpPr/>
            <p:nvPr/>
          </p:nvSpPr>
          <p:spPr>
            <a:xfrm>
              <a:off x="1340061" y="1822591"/>
              <a:ext cx="4018070" cy="2200204"/>
            </a:xfrm>
            <a:prstGeom prst="line">
              <a:avLst/>
            </a:prstGeom>
            <a:noFill/>
            <a:ln w="25400" cap="flat">
              <a:solidFill>
                <a:srgbClr val="F154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00" name="Shape 100"/>
            <p:cNvSpPr/>
            <p:nvPr/>
          </p:nvSpPr>
          <p:spPr>
            <a:xfrm flipV="1">
              <a:off x="1898861" y="4501233"/>
              <a:ext cx="1589548" cy="1365109"/>
            </a:xfrm>
            <a:prstGeom prst="line">
              <a:avLst/>
            </a:prstGeom>
            <a:noFill/>
            <a:ln w="25400" cap="flat">
              <a:solidFill>
                <a:srgbClr val="F154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01" name="Shape 101"/>
            <p:cNvSpPr/>
            <p:nvPr/>
          </p:nvSpPr>
          <p:spPr>
            <a:xfrm>
              <a:off x="1830493" y="713105"/>
              <a:ext cx="3695771" cy="3022106"/>
            </a:xfrm>
            <a:prstGeom prst="line">
              <a:avLst/>
            </a:prstGeom>
            <a:noFill/>
            <a:ln w="25400" cap="flat">
              <a:solidFill>
                <a:srgbClr val="F154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02" name="Shape 102"/>
            <p:cNvSpPr/>
            <p:nvPr/>
          </p:nvSpPr>
          <p:spPr>
            <a:xfrm>
              <a:off x="4274326" y="398145"/>
              <a:ext cx="1728118" cy="3350402"/>
            </a:xfrm>
            <a:prstGeom prst="line">
              <a:avLst/>
            </a:prstGeom>
            <a:noFill/>
            <a:ln w="25400" cap="flat">
              <a:solidFill>
                <a:srgbClr val="F154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03" name="Shape 103"/>
            <p:cNvSpPr/>
            <p:nvPr/>
          </p:nvSpPr>
          <p:spPr>
            <a:xfrm>
              <a:off x="191911" y="4453325"/>
              <a:ext cx="815678" cy="3683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marL="26987" marR="27561" algn="l" defTabSz="914400">
                <a:buClr>
                  <a:srgbClr val="00BA63"/>
                </a:buClr>
                <a:buFont typeface="Calibri"/>
                <a:tabLst>
                  <a:tab pos="749300" algn="l"/>
                  <a:tab pos="952500" algn="l"/>
                  <a:tab pos="1295400" algn="l"/>
                </a:tabLst>
                <a:defRPr sz="2400">
                  <a:solidFill>
                    <a:srgbClr val="00BA63"/>
                  </a:solidFill>
                  <a:uFill>
                    <a:solidFill>
                      <a:srgbClr val="00BA63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00BA63"/>
                  </a:solidFill>
                  <a:uFill>
                    <a:solidFill>
                      <a:srgbClr val="00BA63"/>
                    </a:solidFill>
                  </a:uFill>
                </a:rPr>
                <a:t>Xe gas</a:t>
              </a:r>
            </a:p>
          </p:txBody>
        </p:sp>
        <p:sp>
          <p:nvSpPr>
            <p:cNvPr id="104" name="Shape 104"/>
            <p:cNvSpPr/>
            <p:nvPr/>
          </p:nvSpPr>
          <p:spPr>
            <a:xfrm flipH="1">
              <a:off x="7946108" y="860213"/>
              <a:ext cx="1222728" cy="2867802"/>
            </a:xfrm>
            <a:prstGeom prst="line">
              <a:avLst/>
            </a:prstGeom>
            <a:noFill/>
            <a:ln w="25400" cap="flat">
              <a:solidFill>
                <a:srgbClr val="F154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05" name="Shape 105"/>
            <p:cNvSpPr/>
            <p:nvPr/>
          </p:nvSpPr>
          <p:spPr>
            <a:xfrm flipH="1">
              <a:off x="9767147" y="1332230"/>
              <a:ext cx="3458" cy="2070242"/>
            </a:xfrm>
            <a:prstGeom prst="line">
              <a:avLst/>
            </a:prstGeom>
            <a:noFill/>
            <a:ln w="25400" cap="flat">
              <a:solidFill>
                <a:srgbClr val="F154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06" name="Shape 106"/>
            <p:cNvSpPr/>
            <p:nvPr/>
          </p:nvSpPr>
          <p:spPr>
            <a:xfrm flipH="1">
              <a:off x="10351911" y="1618826"/>
              <a:ext cx="695397" cy="1901050"/>
            </a:xfrm>
            <a:prstGeom prst="line">
              <a:avLst/>
            </a:prstGeom>
            <a:noFill/>
            <a:ln w="25400" cap="flat">
              <a:solidFill>
                <a:srgbClr val="F154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07" name="Shape 107"/>
            <p:cNvSpPr/>
            <p:nvPr/>
          </p:nvSpPr>
          <p:spPr>
            <a:xfrm flipH="1">
              <a:off x="694625" y="4321937"/>
              <a:ext cx="1290238" cy="78915"/>
            </a:xfrm>
            <a:prstGeom prst="line">
              <a:avLst/>
            </a:prstGeom>
            <a:noFill/>
            <a:ln w="88900" cap="flat">
              <a:solidFill>
                <a:srgbClr val="209F97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110" name="Group 110"/>
            <p:cNvGrpSpPr/>
            <p:nvPr/>
          </p:nvGrpSpPr>
          <p:grpSpPr>
            <a:xfrm>
              <a:off x="6495626" y="5548488"/>
              <a:ext cx="5021299" cy="730392"/>
              <a:chOff x="0" y="0"/>
              <a:chExt cx="5021297" cy="730391"/>
            </a:xfrm>
          </p:grpSpPr>
          <p:sp>
            <p:nvSpPr>
              <p:cNvPr id="108" name="Shape 108"/>
              <p:cNvSpPr/>
              <p:nvPr/>
            </p:nvSpPr>
            <p:spPr>
              <a:xfrm>
                <a:off x="0" y="0"/>
                <a:ext cx="2871894" cy="7224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1600" y="21600"/>
                      <a:pt x="18380" y="21600"/>
                      <a:pt x="18380" y="21600"/>
                    </a:cubicBezTo>
                    <a:lnTo>
                      <a:pt x="0" y="21296"/>
                    </a:lnTo>
                  </a:path>
                </a:pathLst>
              </a:custGeom>
              <a:noFill/>
              <a:ln w="88900" cap="flat">
                <a:solidFill>
                  <a:srgbClr val="209F97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defTabSz="914400">
                  <a:defRPr sz="5800">
                    <a:uFill>
                      <a:solidFill/>
                    </a:uFill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  <p:sp>
            <p:nvSpPr>
              <p:cNvPr id="109" name="Shape 109"/>
              <p:cNvSpPr/>
              <p:nvPr/>
            </p:nvSpPr>
            <p:spPr>
              <a:xfrm>
                <a:off x="0" y="7902"/>
                <a:ext cx="5021298" cy="7224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21600" y="21600"/>
                      <a:pt x="18380" y="21600"/>
                      <a:pt x="18380" y="21600"/>
                    </a:cubicBezTo>
                    <a:lnTo>
                      <a:pt x="0" y="21296"/>
                    </a:lnTo>
                  </a:path>
                </a:pathLst>
              </a:custGeom>
              <a:noFill/>
              <a:ln w="88900" cap="flat">
                <a:solidFill>
                  <a:srgbClr val="209F97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2248" tIns="72248" rIns="72248" bIns="72248" numCol="1" anchor="ctr">
                <a:noAutofit/>
              </a:bodyPr>
              <a:lstStyle/>
              <a:p>
                <a:pPr lvl="0" marL="40639" marR="40639" defTabSz="914400">
                  <a:defRPr sz="5800">
                    <a:uFill>
                      <a:solidFill/>
                    </a:uFill>
                    <a:latin typeface="Gill Sans"/>
                    <a:ea typeface="Gill Sans"/>
                    <a:cs typeface="Gill Sans"/>
                    <a:sym typeface="Gill Sans"/>
                  </a:defRPr>
                </a:pPr>
              </a:p>
            </p:txBody>
          </p:sp>
        </p:grpSp>
        <p:sp>
          <p:nvSpPr>
            <p:cNvPr id="111" name="Shape 111"/>
            <p:cNvSpPr/>
            <p:nvPr/>
          </p:nvSpPr>
          <p:spPr>
            <a:xfrm rot="21420000">
              <a:off x="5995504" y="5359820"/>
              <a:ext cx="1448347" cy="358329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12700" cap="flat">
              <a:solidFill>
                <a:srgbClr val="FDFBCF"/>
              </a:solidFill>
              <a:prstDash val="solid"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defTabSz="914400">
                <a:buClr>
                  <a:srgbClr val="302C27"/>
                </a:buClr>
                <a:buFont typeface="Arial"/>
                <a:defRPr sz="2400">
                  <a:solidFill>
                    <a:srgbClr val="302C27"/>
                  </a:solidFill>
                  <a:uFill>
                    <a:solidFill>
                      <a:srgbClr val="302C27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302C27"/>
                  </a:solidFill>
                  <a:uFill>
                    <a:solidFill>
                      <a:srgbClr val="302C27"/>
                    </a:solidFill>
                  </a:uFill>
                </a:rPr>
                <a:t>8E-3 mbar</a:t>
              </a:r>
            </a:p>
          </p:txBody>
        </p:sp>
      </p:grpSp>
      <p:sp>
        <p:nvSpPr>
          <p:cNvPr id="113" name="Shape 113"/>
          <p:cNvSpPr/>
          <p:nvPr>
            <p:ph type="sldNum" sz="quarter" idx="2"/>
          </p:nvPr>
        </p:nvSpPr>
        <p:spPr>
          <a:xfrm>
            <a:off x="12579791" y="131300"/>
            <a:ext cx="227280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graphicFrame>
        <p:nvGraphicFramePr>
          <p:cNvPr id="114" name="Table 114"/>
          <p:cNvGraphicFramePr/>
          <p:nvPr/>
        </p:nvGraphicFramePr>
        <p:xfrm>
          <a:off x="1092764" y="7768958"/>
          <a:ext cx="10819272" cy="160753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2438400"/>
                <a:gridCol w="2113280"/>
                <a:gridCol w="2763520"/>
                <a:gridCol w="1752035"/>
                <a:gridCol w="1752035"/>
              </a:tblGrid>
              <a:tr h="541866">
                <a:tc>
                  <a:txBody>
                    <a:bodyPr/>
                    <a:lstStyle/>
                    <a:p>
                      <a:pPr lvl="0" defTabSz="914400">
                        <a:lnSpc>
                          <a:spcPct val="93000"/>
                        </a:lnSpc>
                        <a:spcBef>
                          <a:spcPts val="1400"/>
                        </a:spcBef>
                        <a:tabLst>
                          <a:tab pos="914400" algn="l"/>
                        </a:tabLst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sym typeface="Calibri"/>
                        </a:rPr>
                        <a:t>Chamber A</a:t>
                      </a:r>
                    </a:p>
                  </a:txBody>
                  <a:tcPr marL="38100" marR="38100" marT="38100" marB="38100" anchor="t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00C5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lnSpc>
                          <a:spcPct val="93000"/>
                        </a:lnSpc>
                        <a:spcBef>
                          <a:spcPts val="1400"/>
                        </a:spcBef>
                        <a:tabLst>
                          <a:tab pos="914400" algn="l"/>
                        </a:tabLst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sym typeface="Calibri"/>
                        </a:rPr>
                        <a:t>Funnel Interior</a:t>
                      </a:r>
                    </a:p>
                  </a:txBody>
                  <a:tcPr marL="38100" marR="38100" marT="38100" marB="38100" anchor="t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00C5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lnSpc>
                          <a:spcPct val="93000"/>
                        </a:lnSpc>
                        <a:spcBef>
                          <a:spcPts val="1400"/>
                        </a:spcBef>
                        <a:tabLst>
                          <a:tab pos="914400" algn="l"/>
                        </a:tabLst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sym typeface="Calibri"/>
                        </a:rPr>
                        <a:t>Chamber B</a:t>
                      </a:r>
                    </a:p>
                  </a:txBody>
                  <a:tcPr marL="38100" marR="38100" marT="38100" marB="38100" anchor="t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00C5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lnSpc>
                          <a:spcPct val="93000"/>
                        </a:lnSpc>
                        <a:spcBef>
                          <a:spcPts val="1400"/>
                        </a:spcBef>
                        <a:tabLst>
                          <a:tab pos="914400" algn="l"/>
                        </a:tabLst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sym typeface="Calibri"/>
                        </a:rPr>
                        <a:t>Chamber C</a:t>
                      </a:r>
                    </a:p>
                  </a:txBody>
                  <a:tcPr marL="38100" marR="38100" marT="38100" marB="38100" anchor="t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00C5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lnSpc>
                          <a:spcPct val="93000"/>
                        </a:lnSpc>
                        <a:spcBef>
                          <a:spcPts val="1400"/>
                        </a:spcBef>
                        <a:tabLst>
                          <a:tab pos="914400" algn="l"/>
                        </a:tabLst>
                        <a:defRPr sz="1800"/>
                      </a:pPr>
                      <a:r>
                        <a:rPr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sym typeface="Calibri"/>
                        </a:rPr>
                        <a:t>Chamber D</a:t>
                      </a:r>
                    </a:p>
                  </a:txBody>
                  <a:tcPr marL="38100" marR="38100" marT="38100" marB="38100" anchor="t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38100">
                      <a:solidFill>
                        <a:srgbClr val="FFFFFF"/>
                      </a:solidFill>
                      <a:round/>
                    </a:lnB>
                    <a:solidFill>
                      <a:srgbClr val="00C5FF"/>
                    </a:solidFill>
                  </a:tcPr>
                </a:tc>
              </a:tr>
              <a:tr h="541866">
                <a:tc>
                  <a:txBody>
                    <a:bodyPr/>
                    <a:lstStyle/>
                    <a:p>
                      <a:pPr lvl="0" defTabSz="914400">
                        <a:lnSpc>
                          <a:spcPct val="93000"/>
                        </a:lnSpc>
                        <a:spcBef>
                          <a:spcPts val="1400"/>
                        </a:spcBef>
                        <a:tabLst>
                          <a:tab pos="914400" algn="l"/>
                        </a:tabLst>
                        <a:defRPr sz="1800"/>
                      </a:pPr>
                      <a:r>
                        <a:rPr>
                          <a:uFill>
                            <a:solidFill/>
                          </a:uFill>
                          <a:sym typeface="Calibri"/>
                        </a:rPr>
                        <a:t>High pressure Xe gas</a:t>
                      </a:r>
                    </a:p>
                  </a:txBody>
                  <a:tcPr marL="38100" marR="38100" marT="38100" marB="38100" anchor="t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D3F3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lnSpc>
                          <a:spcPct val="93000"/>
                        </a:lnSpc>
                        <a:spcBef>
                          <a:spcPts val="1400"/>
                        </a:spcBef>
                        <a:tabLst>
                          <a:tab pos="914400" algn="l"/>
                        </a:tabLst>
                        <a:defRPr sz="1800"/>
                      </a:pPr>
                      <a:r>
                        <a:rPr>
                          <a:uFill>
                            <a:solidFill/>
                          </a:uFill>
                          <a:sym typeface="Calibri"/>
                        </a:rPr>
                        <a:t>Funnel</a:t>
                      </a:r>
                    </a:p>
                  </a:txBody>
                  <a:tcPr marL="38100" marR="38100" marT="38100" marB="38100" anchor="t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D3F3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lnSpc>
                          <a:spcPct val="93000"/>
                        </a:lnSpc>
                        <a:spcBef>
                          <a:spcPts val="1400"/>
                        </a:spcBef>
                        <a:tabLst>
                          <a:tab pos="914400" algn="l"/>
                        </a:tabLst>
                        <a:defRPr sz="1800"/>
                      </a:pPr>
                      <a:r>
                        <a:rPr>
                          <a:uFill>
                            <a:solidFill/>
                          </a:uFill>
                          <a:sym typeface="Calibri"/>
                        </a:rPr>
                        <a:t>Cryopump chamber</a:t>
                      </a:r>
                    </a:p>
                  </a:txBody>
                  <a:tcPr marL="38100" marR="38100" marT="38100" marB="38100" anchor="t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D3F3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lnSpc>
                          <a:spcPct val="93000"/>
                        </a:lnSpc>
                        <a:spcBef>
                          <a:spcPts val="1400"/>
                        </a:spcBef>
                        <a:tabLst>
                          <a:tab pos="914400" algn="l"/>
                        </a:tabLst>
                        <a:defRPr sz="1800"/>
                      </a:pPr>
                      <a:r>
                        <a:rPr>
                          <a:uFill>
                            <a:solidFill/>
                          </a:uFill>
                          <a:sym typeface="Calibri"/>
                        </a:rPr>
                        <a:t>SPIG chamber</a:t>
                      </a:r>
                    </a:p>
                  </a:txBody>
                  <a:tcPr marL="38100" marR="38100" marT="38100" marB="38100" anchor="t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D3F3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lnSpc>
                          <a:spcPct val="93000"/>
                        </a:lnSpc>
                        <a:spcBef>
                          <a:spcPts val="1400"/>
                        </a:spcBef>
                        <a:tabLst>
                          <a:tab pos="914400" algn="l"/>
                        </a:tabLst>
                        <a:defRPr sz="1800"/>
                      </a:pPr>
                      <a:r>
                        <a:rPr>
                          <a:uFill>
                            <a:solidFill/>
                          </a:uFill>
                          <a:sym typeface="Calibri"/>
                        </a:rPr>
                        <a:t>Detection chamber</a:t>
                      </a:r>
                    </a:p>
                  </a:txBody>
                  <a:tcPr marL="38100" marR="38100" marT="38100" marB="38100" anchor="t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381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D3F3FF"/>
                    </a:solidFill>
                  </a:tcPr>
                </a:tc>
              </a:tr>
              <a:tr h="523804">
                <a:tc>
                  <a:txBody>
                    <a:bodyPr/>
                    <a:lstStyle/>
                    <a:p>
                      <a:pPr lvl="0" defTabSz="914400">
                        <a:lnSpc>
                          <a:spcPct val="93000"/>
                        </a:lnSpc>
                        <a:spcBef>
                          <a:spcPts val="1400"/>
                        </a:spcBef>
                        <a:tabLst>
                          <a:tab pos="914400" algn="l"/>
                        </a:tabLst>
                        <a:defRPr sz="1800"/>
                      </a:pPr>
                      <a:r>
                        <a:rPr>
                          <a:uFill>
                            <a:solidFill/>
                          </a:uFill>
                          <a:sym typeface="Calibri"/>
                        </a:rPr>
                        <a:t>10 bar</a:t>
                      </a:r>
                    </a:p>
                  </a:txBody>
                  <a:tcPr marL="38100" marR="38100" marT="38100" marB="38100" anchor="t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D3F3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lnSpc>
                          <a:spcPct val="93000"/>
                        </a:lnSpc>
                        <a:spcBef>
                          <a:spcPts val="1400"/>
                        </a:spcBef>
                        <a:tabLst>
                          <a:tab pos="914400" algn="l"/>
                        </a:tabLst>
                        <a:defRPr sz="1800"/>
                      </a:pPr>
                      <a:r>
                        <a:rPr>
                          <a:uFill>
                            <a:solidFill/>
                          </a:uFill>
                          <a:sym typeface="Calibri"/>
                        </a:rPr>
                        <a:t>~1 mbar</a:t>
                      </a:r>
                    </a:p>
                  </a:txBody>
                  <a:tcPr marL="38100" marR="38100" marT="38100" marB="38100" anchor="t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D3F3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lnSpc>
                          <a:spcPct val="93000"/>
                        </a:lnSpc>
                        <a:spcBef>
                          <a:spcPts val="1400"/>
                        </a:spcBef>
                        <a:tabLst>
                          <a:tab pos="914400" algn="l"/>
                        </a:tabLst>
                        <a:defRPr sz="1800"/>
                      </a:pPr>
                      <a:r>
                        <a:rPr>
                          <a:uFill>
                            <a:solidFill/>
                          </a:uFill>
                          <a:sym typeface="Calibri"/>
                        </a:rPr>
                        <a:t>8E-3 mbar</a:t>
                      </a:r>
                    </a:p>
                  </a:txBody>
                  <a:tcPr marL="38100" marR="38100" marT="38100" marB="38100" anchor="t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D3F3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lnSpc>
                          <a:spcPct val="93000"/>
                        </a:lnSpc>
                        <a:spcBef>
                          <a:spcPts val="1400"/>
                        </a:spcBef>
                        <a:tabLst>
                          <a:tab pos="914400" algn="l"/>
                        </a:tabLst>
                        <a:defRPr sz="1800"/>
                      </a:pPr>
                      <a:r>
                        <a:rPr>
                          <a:uFill>
                            <a:solidFill/>
                          </a:uFill>
                          <a:sym typeface="Calibri"/>
                        </a:rPr>
                        <a:t>1E-3 mbar</a:t>
                      </a:r>
                    </a:p>
                  </a:txBody>
                  <a:tcPr marL="38100" marR="38100" marT="38100" marB="38100" anchor="t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D3F3FF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lnSpc>
                          <a:spcPct val="93000"/>
                        </a:lnSpc>
                        <a:spcBef>
                          <a:spcPts val="1400"/>
                        </a:spcBef>
                        <a:tabLst>
                          <a:tab pos="914400" algn="l"/>
                        </a:tabLst>
                        <a:defRPr sz="1800"/>
                      </a:pPr>
                      <a:r>
                        <a:rPr>
                          <a:uFill>
                            <a:solidFill/>
                          </a:uFill>
                          <a:sym typeface="Calibri"/>
                        </a:rPr>
                        <a:t>2E-6 mbar</a:t>
                      </a:r>
                    </a:p>
                  </a:txBody>
                  <a:tcPr marL="38100" marR="38100" marT="38100" marB="38100" anchor="t" anchorCtr="0" horzOverflow="overflow">
                    <a:lnL w="12700">
                      <a:solidFill>
                        <a:srgbClr val="FFFFFF"/>
                      </a:solidFill>
                      <a:round/>
                    </a:lnL>
                    <a:lnR w="12700">
                      <a:solidFill>
                        <a:srgbClr val="FFFFFF"/>
                      </a:solidFill>
                      <a:round/>
                    </a:lnR>
                    <a:lnT w="12700">
                      <a:solidFill>
                        <a:srgbClr val="FFFFFF"/>
                      </a:solidFill>
                      <a:round/>
                    </a:lnT>
                    <a:lnB w="12700">
                      <a:solidFill>
                        <a:srgbClr val="FFFFFF"/>
                      </a:solidFill>
                      <a:round/>
                    </a:lnB>
                    <a:solidFill>
                      <a:srgbClr val="D3F3FF"/>
                    </a:solidFill>
                  </a:tcPr>
                </a:tc>
              </a:tr>
            </a:tbl>
          </a:graphicData>
        </a:graphic>
      </p:graphicFrame>
      <p:sp>
        <p:nvSpPr>
          <p:cNvPr id="115" name="Shape 115"/>
          <p:cNvSpPr/>
          <p:nvPr/>
        </p:nvSpPr>
        <p:spPr>
          <a:xfrm>
            <a:off x="4369955" y="7297137"/>
            <a:ext cx="3994101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defRPr sz="2800">
                <a:solidFill>
                  <a:srgbClr val="9411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941100"/>
                </a:solidFill>
                <a:uFill>
                  <a:solidFill/>
                </a:uFill>
              </a:rPr>
              <a:t>Differential Pumping Stages</a:t>
            </a:r>
          </a:p>
        </p:txBody>
      </p:sp>
      <p:sp>
        <p:nvSpPr>
          <p:cNvPr id="116" name="Shape 116"/>
          <p:cNvSpPr/>
          <p:nvPr/>
        </p:nvSpPr>
        <p:spPr>
          <a:xfrm>
            <a:off x="7661027" y="9428480"/>
            <a:ext cx="4836221" cy="24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defRPr sz="1600">
                <a:solidFill>
                  <a:srgbClr val="9411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941100"/>
                </a:solidFill>
                <a:uFill>
                  <a:solidFill/>
                </a:uFill>
              </a:rPr>
              <a:t>See Winter 2013 EXO week talk for subsystem descriptions</a:t>
            </a:r>
          </a:p>
        </p:txBody>
      </p:sp>
      <p:sp>
        <p:nvSpPr>
          <p:cNvPr id="117" name="Shape 117"/>
          <p:cNvSpPr/>
          <p:nvPr/>
        </p:nvSpPr>
        <p:spPr>
          <a:xfrm>
            <a:off x="3904493" y="5898444"/>
            <a:ext cx="1522102" cy="512799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algn="l" defTabSz="457200">
              <a:defRPr sz="2400">
                <a:solidFill>
                  <a:srgbClr val="9411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941100"/>
                </a:solidFill>
                <a:uFill>
                  <a:solidFill/>
                </a:uFill>
              </a:rPr>
              <a:t>Chamber B</a:t>
            </a:r>
          </a:p>
        </p:txBody>
      </p:sp>
      <p:sp>
        <p:nvSpPr>
          <p:cNvPr id="118" name="Shape 118"/>
          <p:cNvSpPr/>
          <p:nvPr/>
        </p:nvSpPr>
        <p:spPr>
          <a:xfrm rot="21360000">
            <a:off x="8766110" y="5177077"/>
            <a:ext cx="1518827" cy="512799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algn="l" defTabSz="457200">
              <a:defRPr sz="2400">
                <a:solidFill>
                  <a:srgbClr val="9411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941100"/>
                </a:solidFill>
                <a:uFill>
                  <a:solidFill/>
                </a:uFill>
              </a:rPr>
              <a:t>Chamber C</a:t>
            </a:r>
          </a:p>
        </p:txBody>
      </p:sp>
      <p:sp>
        <p:nvSpPr>
          <p:cNvPr id="119" name="Shape 119"/>
          <p:cNvSpPr/>
          <p:nvPr/>
        </p:nvSpPr>
        <p:spPr>
          <a:xfrm rot="21360000">
            <a:off x="10895019" y="4782370"/>
            <a:ext cx="1543830" cy="512798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algn="l" defTabSz="457200">
              <a:defRPr sz="2400">
                <a:solidFill>
                  <a:srgbClr val="9411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941100"/>
                </a:solidFill>
                <a:uFill>
                  <a:solidFill/>
                </a:uFill>
              </a:rPr>
              <a:t>Chamber D</a:t>
            </a:r>
          </a:p>
        </p:txBody>
      </p:sp>
      <p:sp>
        <p:nvSpPr>
          <p:cNvPr id="120" name="Shape 120"/>
          <p:cNvSpPr/>
          <p:nvPr/>
        </p:nvSpPr>
        <p:spPr>
          <a:xfrm rot="21360000">
            <a:off x="2674571" y="4338354"/>
            <a:ext cx="1532668" cy="512798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algn="l" defTabSz="457200">
              <a:defRPr sz="2400">
                <a:solidFill>
                  <a:srgbClr val="9411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941100"/>
                </a:solidFill>
                <a:uFill>
                  <a:solidFill/>
                </a:uFill>
              </a:rPr>
              <a:t>Chamber A</a:t>
            </a:r>
          </a:p>
        </p:txBody>
      </p:sp>
      <p:sp>
        <p:nvSpPr>
          <p:cNvPr id="121" name="Shape 121"/>
          <p:cNvSpPr/>
          <p:nvPr/>
        </p:nvSpPr>
        <p:spPr>
          <a:xfrm>
            <a:off x="-51133" y="5537200"/>
            <a:ext cx="1288739" cy="512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>
            <a:spAutoFit/>
          </a:bodyPr>
          <a:lstStyle>
            <a:lvl1pPr algn="l" defTabSz="457200">
              <a:defRPr sz="2400">
                <a:solidFill>
                  <a:srgbClr val="9411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941100"/>
                </a:solidFill>
                <a:uFill>
                  <a:solidFill/>
                </a:uFill>
              </a:rPr>
              <a:t>Or Ar gas</a:t>
            </a:r>
          </a:p>
        </p:txBody>
      </p:sp>
    </p:spTree>
  </p:cSld>
  <p:clrMapOvr>
    <a:masterClrMapping/>
  </p:clrMapOvr>
  <p:transition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pic>
        <p:nvPicPr>
          <p:cNvPr id="595" name="image.png"/>
          <p:cNvPicPr/>
          <p:nvPr/>
        </p:nvPicPr>
        <p:blipFill>
          <a:blip r:embed="rId2">
            <a:extLst/>
          </a:blip>
          <a:srcRect l="3257" t="19456" r="175" b="15513"/>
          <a:stretch>
            <a:fillRect/>
          </a:stretch>
        </p:blipFill>
        <p:spPr>
          <a:xfrm>
            <a:off x="7224888" y="1083733"/>
            <a:ext cx="5541286" cy="4971975"/>
          </a:xfrm>
          <a:prstGeom prst="rect">
            <a:avLst/>
          </a:prstGeom>
          <a:ln w="25400">
            <a:round/>
          </a:ln>
        </p:spPr>
      </p:pic>
      <p:pic>
        <p:nvPicPr>
          <p:cNvPr id="596" name="image.jpg"/>
          <p:cNvPicPr/>
          <p:nvPr/>
        </p:nvPicPr>
        <p:blipFill>
          <a:blip r:embed="rId3">
            <a:extLst/>
          </a:blip>
          <a:srcRect l="14197" t="6794" r="0" b="10627"/>
          <a:stretch>
            <a:fillRect/>
          </a:stretch>
        </p:blipFill>
        <p:spPr>
          <a:xfrm>
            <a:off x="7224888" y="5712964"/>
            <a:ext cx="5540959" cy="3996107"/>
          </a:xfrm>
          <a:prstGeom prst="rect">
            <a:avLst/>
          </a:prstGeom>
          <a:ln w="25400">
            <a:round/>
          </a:ln>
        </p:spPr>
      </p:pic>
      <p:sp>
        <p:nvSpPr>
          <p:cNvPr id="597" name="Shape 597"/>
          <p:cNvSpPr/>
          <p:nvPr/>
        </p:nvSpPr>
        <p:spPr>
          <a:xfrm>
            <a:off x="8489" y="-4156"/>
            <a:ext cx="130048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830862">
              <a:tabLst>
                <a:tab pos="1079500" algn="l"/>
                <a:tab pos="2108200" algn="l"/>
                <a:tab pos="3136900" algn="l"/>
                <a:tab pos="4165600" algn="l"/>
                <a:tab pos="5194300" algn="l"/>
                <a:tab pos="6223000" algn="l"/>
                <a:tab pos="7251700" algn="l"/>
                <a:tab pos="8280400" algn="l"/>
                <a:tab pos="9309100" algn="l"/>
                <a:tab pos="10337800" algn="l"/>
                <a:tab pos="11379200" algn="l"/>
                <a:tab pos="12407900" algn="l"/>
                <a:tab pos="13004800" algn="l"/>
              </a:tabLst>
              <a:defRPr sz="6200">
                <a:solidFill>
                  <a:srgbClr val="9411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>
                <a:solidFill>
                  <a:srgbClr val="941100"/>
                </a:solidFill>
              </a:rPr>
              <a:t>RF-funnel Assembly</a:t>
            </a:r>
          </a:p>
        </p:txBody>
      </p:sp>
      <p:sp>
        <p:nvSpPr>
          <p:cNvPr id="598" name="Shape 598"/>
          <p:cNvSpPr/>
          <p:nvPr/>
        </p:nvSpPr>
        <p:spPr>
          <a:xfrm>
            <a:off x="90310" y="7531946"/>
            <a:ext cx="7044268" cy="185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345722" indent="-345722" algn="l" defTabSz="866986">
              <a:lnSpc>
                <a:spcPct val="110000"/>
              </a:lnSpc>
              <a:buSzPct val="75000"/>
              <a:buChar char="•"/>
              <a:defRPr sz="1800"/>
            </a:pPr>
            <a:r>
              <a:rPr sz="2800"/>
              <a:t>336 (301 + spares) photo-etched electrodes by Newcut</a:t>
            </a:r>
            <a:endParaRPr sz="2800"/>
          </a:p>
          <a:p>
            <a:pPr lvl="0" marL="345722" indent="-345722" algn="l" defTabSz="866986">
              <a:lnSpc>
                <a:spcPct val="110000"/>
              </a:lnSpc>
              <a:buSzPct val="75000"/>
              <a:buChar char="•"/>
              <a:defRPr sz="1800"/>
            </a:pPr>
            <a:r>
              <a:rPr sz="2800"/>
              <a:t>6x7 electrodes/sheet @ 8 sheets</a:t>
            </a:r>
            <a:endParaRPr sz="2800"/>
          </a:p>
          <a:p>
            <a:pPr lvl="0" marL="345722" indent="-345722" algn="l" defTabSz="866986">
              <a:lnSpc>
                <a:spcPct val="110000"/>
              </a:lnSpc>
              <a:buSzPct val="75000"/>
              <a:buChar char="•"/>
              <a:defRPr sz="1800"/>
            </a:pPr>
            <a:r>
              <a:rPr sz="2800"/>
              <a:t>Metal sheet: 0.1016 mm (±0.00254 mm)</a:t>
            </a:r>
          </a:p>
        </p:txBody>
      </p:sp>
      <p:pic>
        <p:nvPicPr>
          <p:cNvPr id="599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1555" y="1083733"/>
            <a:ext cx="6321779" cy="4739630"/>
          </a:xfrm>
          <a:prstGeom prst="rect">
            <a:avLst/>
          </a:prstGeom>
          <a:ln w="25400">
            <a:round/>
          </a:ln>
        </p:spPr>
      </p:pic>
      <p:grpSp>
        <p:nvGrpSpPr>
          <p:cNvPr id="605" name="Group 605"/>
          <p:cNvGrpSpPr/>
          <p:nvPr/>
        </p:nvGrpSpPr>
        <p:grpSpPr>
          <a:xfrm>
            <a:off x="451555" y="5906346"/>
            <a:ext cx="6321779" cy="1535291"/>
            <a:chOff x="0" y="0"/>
            <a:chExt cx="6321778" cy="1535289"/>
          </a:xfrm>
        </p:grpSpPr>
        <p:grpSp>
          <p:nvGrpSpPr>
            <p:cNvPr id="602" name="Group 602"/>
            <p:cNvGrpSpPr/>
            <p:nvPr/>
          </p:nvGrpSpPr>
          <p:grpSpPr>
            <a:xfrm>
              <a:off x="-1" y="0"/>
              <a:ext cx="6321780" cy="1535290"/>
              <a:chOff x="0" y="0"/>
              <a:chExt cx="6321778" cy="1535289"/>
            </a:xfrm>
          </p:grpSpPr>
          <p:pic>
            <p:nvPicPr>
              <p:cNvPr id="600" name="image.jpg"/>
              <p:cNvPicPr/>
              <p:nvPr/>
            </p:nvPicPr>
            <p:blipFill>
              <a:blip r:embed="rId5">
                <a:extLst/>
              </a:blip>
              <a:srcRect l="5350" t="28353" r="17892" b="38742"/>
              <a:stretch>
                <a:fillRect/>
              </a:stretch>
            </p:blipFill>
            <p:spPr>
              <a:xfrm flipH="1">
                <a:off x="-1" y="0"/>
                <a:ext cx="3739664" cy="1512818"/>
              </a:xfrm>
              <a:prstGeom prst="rect">
                <a:avLst/>
              </a:prstGeom>
              <a:ln w="25400" cap="flat">
                <a:noFill/>
                <a:miter lim="400000"/>
              </a:ln>
              <a:effectLst/>
            </p:spPr>
          </p:pic>
          <p:pic>
            <p:nvPicPr>
              <p:cNvPr id="601" name="image.jpg"/>
              <p:cNvPicPr/>
              <p:nvPr/>
            </p:nvPicPr>
            <p:blipFill>
              <a:blip r:embed="rId6">
                <a:extLst/>
              </a:blip>
              <a:srcRect l="7778" t="34760" r="24438" b="30245"/>
              <a:stretch>
                <a:fillRect/>
              </a:stretch>
            </p:blipFill>
            <p:spPr>
              <a:xfrm>
                <a:off x="2382733" y="5137"/>
                <a:ext cx="3939045" cy="1530153"/>
              </a:xfrm>
              <a:prstGeom prst="rect">
                <a:avLst/>
              </a:prstGeom>
              <a:ln w="25400" cap="flat">
                <a:noFill/>
                <a:round/>
              </a:ln>
              <a:effectLst/>
            </p:spPr>
          </p:pic>
        </p:grpSp>
        <p:sp>
          <p:nvSpPr>
            <p:cNvPr id="603" name="Shape 603"/>
            <p:cNvSpPr/>
            <p:nvPr/>
          </p:nvSpPr>
          <p:spPr>
            <a:xfrm>
              <a:off x="656679" y="732423"/>
              <a:ext cx="1318791" cy="86451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 defTabSz="45720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604" name="Shape 604"/>
            <p:cNvSpPr/>
            <p:nvPr/>
          </p:nvSpPr>
          <p:spPr>
            <a:xfrm rot="21600000">
              <a:off x="729501" y="148986"/>
              <a:ext cx="1115429" cy="425863"/>
            </a:xfrm>
            <a:prstGeom prst="rect">
              <a:avLst/>
            </a:prstGeom>
            <a:noFill/>
            <a:ln w="9525" cap="flat">
              <a:noFill/>
              <a:round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8100" algn="l" defTabSz="914400">
                <a:buClr>
                  <a:srgbClr val="FF2600"/>
                </a:buClr>
                <a:buFont typeface="Arial"/>
                <a:defRPr sz="24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24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</a:rPr>
                <a:t>28 mm</a:t>
              </a:r>
            </a:p>
          </p:txBody>
        </p:sp>
      </p:grpSp>
    </p:spTree>
  </p:cSld>
  <p:clrMapOvr>
    <a:masterClrMapping/>
  </p:clrMapOvr>
  <p:transition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647700"/>
          </a:lstStyle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608" name="Shape 60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 marL="264968" indent="-264968" defTabSz="647700"/>
          </a:p>
        </p:txBody>
      </p:sp>
      <p:sp>
        <p:nvSpPr>
          <p:cNvPr id="609" name="Shape 609"/>
          <p:cNvSpPr/>
          <p:nvPr/>
        </p:nvSpPr>
        <p:spPr>
          <a:xfrm>
            <a:off x="10713320" y="9220764"/>
            <a:ext cx="275125" cy="241301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6445" defTabSz="647700">
              <a:buClr>
                <a:srgbClr val="000000"/>
              </a:buClr>
              <a:buFont typeface="Calibri"/>
              <a:defRPr sz="14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uFillTx/>
              </a:defRPr>
            </a:pPr>
            <a:r>
              <a:rPr sz="1400">
                <a:uFill>
                  <a:solidFill/>
                </a:uFill>
              </a:rPr>
              <a:t>26</a:t>
            </a:r>
          </a:p>
        </p:txBody>
      </p:sp>
      <p:pic>
        <p:nvPicPr>
          <p:cNvPr id="610" name="image96.jpg"/>
          <p:cNvPicPr/>
          <p:nvPr/>
        </p:nvPicPr>
        <p:blipFill>
          <a:blip r:embed="rId2">
            <a:extLst/>
          </a:blip>
          <a:srcRect l="8870" t="0" r="11558" b="0"/>
          <a:stretch>
            <a:fillRect/>
          </a:stretch>
        </p:blipFill>
        <p:spPr>
          <a:xfrm>
            <a:off x="6579164" y="634436"/>
            <a:ext cx="6299201" cy="5276427"/>
          </a:xfrm>
          <a:prstGeom prst="rect">
            <a:avLst/>
          </a:prstGeom>
          <a:ln w="25400">
            <a:round/>
          </a:ln>
        </p:spPr>
      </p:pic>
      <p:pic>
        <p:nvPicPr>
          <p:cNvPr id="611" name="image97.png"/>
          <p:cNvPicPr/>
          <p:nvPr/>
        </p:nvPicPr>
        <p:blipFill>
          <a:blip r:embed="rId3">
            <a:extLst/>
          </a:blip>
          <a:srcRect l="28149" t="26373" r="38221" b="26318"/>
          <a:stretch>
            <a:fillRect/>
          </a:stretch>
        </p:blipFill>
        <p:spPr>
          <a:xfrm>
            <a:off x="9620392" y="3086383"/>
            <a:ext cx="327378" cy="342901"/>
          </a:xfrm>
          <a:prstGeom prst="rect">
            <a:avLst/>
          </a:prstGeom>
          <a:ln w="25400">
            <a:round/>
          </a:ln>
        </p:spPr>
      </p:pic>
      <p:pic>
        <p:nvPicPr>
          <p:cNvPr id="612" name="image98.jpg"/>
          <p:cNvPicPr/>
          <p:nvPr/>
        </p:nvPicPr>
        <p:blipFill>
          <a:blip r:embed="rId4">
            <a:extLst/>
          </a:blip>
          <a:srcRect l="5649" t="1177" r="8783" b="382"/>
          <a:stretch>
            <a:fillRect/>
          </a:stretch>
        </p:blipFill>
        <p:spPr>
          <a:xfrm>
            <a:off x="-1" y="888999"/>
            <a:ext cx="6540501" cy="5016501"/>
          </a:xfrm>
          <a:prstGeom prst="rect">
            <a:avLst/>
          </a:prstGeom>
          <a:ln w="25400">
            <a:round/>
          </a:ln>
        </p:spPr>
      </p:pic>
      <p:pic>
        <p:nvPicPr>
          <p:cNvPr id="613" name="image99.jpg"/>
          <p:cNvPicPr/>
          <p:nvPr/>
        </p:nvPicPr>
        <p:blipFill>
          <a:blip r:embed="rId5">
            <a:extLst/>
          </a:blip>
          <a:srcRect l="7632" t="28166" r="7651" b="34216"/>
          <a:stretch>
            <a:fillRect/>
          </a:stretch>
        </p:blipFill>
        <p:spPr>
          <a:xfrm>
            <a:off x="88899" y="5944729"/>
            <a:ext cx="12827001" cy="3797301"/>
          </a:xfrm>
          <a:prstGeom prst="rect">
            <a:avLst/>
          </a:prstGeom>
          <a:ln w="25400">
            <a:round/>
          </a:ln>
        </p:spPr>
      </p:pic>
      <p:sp>
        <p:nvSpPr>
          <p:cNvPr id="614" name="Shape 614"/>
          <p:cNvSpPr/>
          <p:nvPr>
            <p:ph type="title"/>
          </p:nvPr>
        </p:nvSpPr>
        <p:spPr>
          <a:prstGeom prst="rect">
            <a:avLst/>
          </a:prstGeom>
          <a:ln w="9525">
            <a:round/>
          </a:ln>
        </p:spPr>
        <p:txBody>
          <a:bodyPr/>
          <a:lstStyle>
            <a:lvl1pPr marL="50292" indent="-50292" defTabSz="64122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The SPIG						</a:t>
            </a:r>
          </a:p>
        </p:txBody>
      </p:sp>
    </p:spTree>
  </p:cSld>
  <p:clrMapOvr>
    <a:masterClrMapping/>
  </p:clrMapOvr>
  <p:transition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/>
          <p:nvPr/>
        </p:nvSpPr>
        <p:spPr>
          <a:xfrm>
            <a:off x="5836355" y="1092764"/>
            <a:ext cx="7369387" cy="8011766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marL="38100" algn="l" defTabSz="914400">
              <a:buClr>
                <a:srgbClr val="000000"/>
              </a:buClr>
              <a:buFont typeface="Calibri"/>
              <a:defRPr sz="1800"/>
            </a:pPr>
            <a:r>
              <a:rPr sz="2800" u="sng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Converging-diverging nozzle</a:t>
            </a:r>
            <a:endParaRPr sz="2800" u="sng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38100" algn="l" defTabSz="914400">
              <a:buClr>
                <a:srgbClr val="000000"/>
              </a:buClr>
              <a:buFont typeface="Calibri"/>
              <a:defRPr sz="1800"/>
            </a:pPr>
            <a:r>
              <a: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Half-angle of subsonic cone	     45</a:t>
            </a:r>
            <a:r>
              <a:rPr baseline="31999"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o</a:t>
            </a:r>
            <a:endParaRPr baseline="31999" sz="280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38100" algn="l" defTabSz="914400">
              <a:buClr>
                <a:srgbClr val="000000"/>
              </a:buClr>
              <a:buFont typeface="Calibri"/>
              <a:defRPr sz="1800"/>
            </a:pPr>
            <a:r>
              <a: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Half-angle of supersonic cone               26.6</a:t>
            </a:r>
            <a:r>
              <a:rPr baseline="31999"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o</a:t>
            </a:r>
            <a:endParaRPr baseline="31999" sz="280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38100" algn="l" defTabSz="914400">
              <a:buClr>
                <a:srgbClr val="000000"/>
              </a:buClr>
              <a:buFont typeface="Calibri"/>
              <a:defRPr sz="1800"/>
            </a:pPr>
            <a:r>
              <a: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Throat diameter		                     0.28 mm</a:t>
            </a:r>
            <a:endParaRPr sz="280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38100" algn="l" defTabSz="914400">
              <a:buClr>
                <a:srgbClr val="000000"/>
              </a:buClr>
              <a:buFont typeface="Calibri"/>
              <a:defRPr sz="1800"/>
            </a:pPr>
            <a:r>
              <a: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Mass Flow</a:t>
            </a:r>
            <a:r>
              <a: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			     </a:t>
            </a:r>
            <a:r>
              <a:rPr sz="28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0.33 g/s</a:t>
            </a:r>
            <a:endParaRPr sz="2800">
              <a:solidFill>
                <a:srgbClr val="FF2600"/>
              </a:solidFill>
              <a:uFill>
                <a:solidFill>
                  <a:srgbClr val="FF26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38100" algn="l" defTabSz="914400">
              <a:buClr>
                <a:srgbClr val="000000"/>
              </a:buClr>
              <a:buFont typeface="Calibri"/>
              <a:defRPr sz="1800"/>
            </a:pPr>
            <a:r>
              <a: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Exit diameter			     16.0 mm</a:t>
            </a:r>
            <a:endParaRPr sz="280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38100" algn="l" defTabSz="914400">
              <a:buClr>
                <a:srgbClr val="000000"/>
              </a:buClr>
              <a:buFont typeface="Calibri"/>
              <a:defRPr sz="1800"/>
            </a:pPr>
            <a:r>
              <a: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Subsonic part length		     0.5 mm</a:t>
            </a:r>
            <a:endParaRPr sz="280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38100" algn="l" defTabSz="914400">
              <a:buClr>
                <a:srgbClr val="000000"/>
              </a:buClr>
              <a:buFont typeface="Calibri"/>
              <a:defRPr sz="1800"/>
            </a:pPr>
            <a:r>
              <a: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Supersonic part length	                    15.5 mm</a:t>
            </a:r>
            <a:endParaRPr sz="280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38100" algn="l" defTabSz="914400">
              <a:buClr>
                <a:srgbClr val="000000"/>
              </a:buClr>
              <a:buFont typeface="Calibri"/>
              <a:defRPr sz="1800"/>
            </a:pPr>
            <a:endParaRPr sz="280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38100" algn="l" defTabSz="914400">
              <a:buClr>
                <a:srgbClr val="000000"/>
              </a:buClr>
              <a:buFont typeface="Calibri"/>
              <a:defRPr sz="1800"/>
            </a:pPr>
            <a:r>
              <a:rPr sz="2800" u="sng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RF-funnel electrodes</a:t>
            </a:r>
            <a:endParaRPr sz="2800" u="sng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38100" algn="l" defTabSz="914400">
              <a:buClr>
                <a:srgbClr val="000000"/>
              </a:buClr>
              <a:buFont typeface="Calibri"/>
              <a:defRPr sz="1800"/>
            </a:pPr>
            <a:r>
              <a: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Entrance aperture diameter	16.0 mm</a:t>
            </a:r>
            <a:endParaRPr sz="280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38100" algn="l" defTabSz="914400">
              <a:buClr>
                <a:srgbClr val="000000"/>
              </a:buClr>
              <a:buFont typeface="Calibri"/>
              <a:defRPr sz="1800"/>
            </a:pPr>
            <a:r>
              <a: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Exit aperture diameter		1.0 mm</a:t>
            </a:r>
            <a:endParaRPr sz="280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38100" algn="l" defTabSz="914400">
              <a:buClr>
                <a:srgbClr val="000000"/>
              </a:buClr>
              <a:buFont typeface="Calibri"/>
              <a:defRPr sz="1800"/>
            </a:pPr>
            <a:r>
              <a: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Ring electrode diameter		28 mm</a:t>
            </a:r>
            <a:endParaRPr sz="280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38100" algn="l" defTabSz="914400">
              <a:buClr>
                <a:srgbClr val="000000"/>
              </a:buClr>
              <a:buFont typeface="Calibri"/>
              <a:defRPr sz="1800"/>
            </a:pPr>
            <a:r>
              <a: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Change in aperture diam./el.	0.05mm</a:t>
            </a:r>
            <a:endParaRPr sz="280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38100" algn="l" defTabSz="914400">
              <a:buClr>
                <a:srgbClr val="000000"/>
              </a:buClr>
              <a:buFont typeface="Calibri"/>
              <a:defRPr sz="1800"/>
            </a:pPr>
            <a:r>
              <a: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Ring electrode thickness		0.1 mm</a:t>
            </a:r>
            <a:endParaRPr sz="280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38100" algn="l" defTabSz="914400">
              <a:buClr>
                <a:srgbClr val="000000"/>
              </a:buClr>
              <a:buFont typeface="Calibri"/>
              <a:defRPr sz="1800"/>
            </a:pPr>
            <a:r>
              <a: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		(design)		+/- 2.54 </a:t>
            </a:r>
            <a:r>
              <a:rPr sz="280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μ</a:t>
            </a:r>
            <a:r>
              <a: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m</a:t>
            </a:r>
            <a:endParaRPr sz="280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38100" algn="l" defTabSz="914400">
              <a:buClr>
                <a:srgbClr val="000000"/>
              </a:buClr>
              <a:buFont typeface="Calibri"/>
              <a:defRPr sz="1800"/>
            </a:pPr>
            <a:r>
              <a: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Gap between electrodes		0.25 mm</a:t>
            </a:r>
            <a:endParaRPr sz="2800">
              <a:uFill>
                <a:solidFill/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38100" algn="l" defTabSz="914400">
              <a:buClr>
                <a:srgbClr val="000000"/>
              </a:buClr>
              <a:buFont typeface="Calibri"/>
              <a:defRPr sz="1800"/>
            </a:pPr>
            <a:r>
              <a: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Total number of electrodes	301</a:t>
            </a:r>
          </a:p>
        </p:txBody>
      </p:sp>
      <p:sp>
        <p:nvSpPr>
          <p:cNvPr id="617" name="Shape 617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618" name="Shape 6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7772400" algn="l"/>
                <a:tab pos="90043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Funnel Parameters</a:t>
            </a:r>
          </a:p>
        </p:txBody>
      </p:sp>
      <p:pic>
        <p:nvPicPr>
          <p:cNvPr id="619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528" y="3023164"/>
            <a:ext cx="5529299" cy="2183272"/>
          </a:xfrm>
          <a:prstGeom prst="rect">
            <a:avLst/>
          </a:prstGeom>
          <a:ln w="25400">
            <a:round/>
          </a:ln>
        </p:spPr>
      </p:pic>
      <p:pic>
        <p:nvPicPr>
          <p:cNvPr id="620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528" y="171590"/>
            <a:ext cx="5529299" cy="2596446"/>
          </a:xfrm>
          <a:prstGeom prst="rect">
            <a:avLst/>
          </a:prstGeom>
          <a:ln w="25400">
            <a:round/>
          </a:ln>
        </p:spPr>
      </p:pic>
      <p:pic>
        <p:nvPicPr>
          <p:cNvPr id="621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5362222"/>
            <a:ext cx="5682828" cy="4226561"/>
          </a:xfrm>
          <a:prstGeom prst="rect">
            <a:avLst/>
          </a:prstGeom>
          <a:ln w="25400">
            <a:round/>
          </a:ln>
        </p:spPr>
      </p:pic>
      <p:grpSp>
        <p:nvGrpSpPr>
          <p:cNvPr id="624" name="Group 624"/>
          <p:cNvGrpSpPr/>
          <p:nvPr/>
        </p:nvGrpSpPr>
        <p:grpSpPr>
          <a:xfrm>
            <a:off x="12973449" y="5526812"/>
            <a:ext cx="1826419" cy="3532224"/>
            <a:chOff x="0" y="0"/>
            <a:chExt cx="1826417" cy="3532222"/>
          </a:xfrm>
        </p:grpSpPr>
        <p:sp>
          <p:nvSpPr>
            <p:cNvPr id="622" name="Shape 622"/>
            <p:cNvSpPr/>
            <p:nvPr/>
          </p:nvSpPr>
          <p:spPr>
            <a:xfrm>
              <a:off x="0" y="0"/>
              <a:ext cx="1826418" cy="3532223"/>
            </a:xfrm>
            <a:prstGeom prst="rect">
              <a:avLst/>
            </a:prstGeom>
            <a:solidFill>
              <a:srgbClr val="A7E7FE"/>
            </a:solidFill>
            <a:ln w="12700" cap="flat">
              <a:noFill/>
              <a:round/>
            </a:ln>
            <a:effectLst/>
          </p:spPr>
          <p:txBody>
            <a:bodyPr wrap="square" lIns="72248" tIns="72248" rIns="72248" bIns="72248" numCol="1" anchor="ctr">
              <a:noAutofit/>
            </a:bodyPr>
            <a:lstStyle/>
            <a:p>
              <a:pPr lvl="0" marL="40639" marR="40639" defTabSz="914400">
                <a:defRPr sz="5800">
                  <a:uFill>
                    <a:solidFill/>
                  </a:uFill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623" name="Shape 623"/>
            <p:cNvSpPr/>
            <p:nvPr/>
          </p:nvSpPr>
          <p:spPr>
            <a:xfrm>
              <a:off x="0" y="0"/>
              <a:ext cx="1826418" cy="3532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t">
              <a:noAutofit/>
            </a:bodyPr>
            <a:lstStyle/>
            <a:p>
              <a:pPr lvl="0" algn="l" defTabSz="914400">
                <a:buClr>
                  <a:srgbClr val="000000"/>
                </a:buClr>
                <a:buFont typeface="Calibri"/>
                <a:defRPr sz="1800"/>
              </a:pPr>
              <a:r>
                <a:rPr sz="28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l" defTabSz="914400">
                <a:buClr>
                  <a:srgbClr val="000000"/>
                </a:buClr>
                <a:buFont typeface="Calibri"/>
                <a:defRPr sz="1800"/>
              </a:pPr>
              <a:r>
                <a:rPr sz="28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0.6299”</a:t>
              </a:r>
              <a:endPara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l" defTabSz="914400">
                <a:buClr>
                  <a:srgbClr val="000000"/>
                </a:buClr>
                <a:buFont typeface="Calibri"/>
                <a:defRPr sz="1800"/>
              </a:pPr>
              <a:r>
                <a:rPr sz="28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0.0394”</a:t>
              </a:r>
              <a:endPara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l" defTabSz="914400">
                <a:buClr>
                  <a:srgbClr val="000000"/>
                </a:buClr>
                <a:buFont typeface="Calibri"/>
                <a:defRPr sz="1800"/>
              </a:pPr>
              <a:r>
                <a:rPr sz="28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1.1024”</a:t>
              </a:r>
              <a:endPara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l" defTabSz="914400">
                <a:buClr>
                  <a:srgbClr val="000000"/>
                </a:buClr>
                <a:buFont typeface="Calibri"/>
                <a:defRPr sz="1800"/>
              </a:pPr>
              <a:r>
                <a:rPr sz="28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0.0020”</a:t>
              </a:r>
              <a:endPara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l" defTabSz="914400">
                <a:buClr>
                  <a:srgbClr val="000000"/>
                </a:buClr>
                <a:buFont typeface="Calibri"/>
                <a:defRPr sz="1800"/>
              </a:pPr>
              <a:r>
                <a:rPr sz="28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0.0040”</a:t>
              </a:r>
              <a:endPara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l" defTabSz="914400">
                <a:buClr>
                  <a:srgbClr val="000000"/>
                </a:buClr>
                <a:buFont typeface="Calibri"/>
                <a:defRPr sz="1800"/>
              </a:pPr>
              <a:r>
                <a:rPr sz="28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0.0001”</a:t>
              </a:r>
              <a:endParaRPr sz="2800"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endParaRPr>
            </a:p>
            <a:p>
              <a:pPr lvl="0" algn="l" defTabSz="914400">
                <a:buClr>
                  <a:srgbClr val="000000"/>
                </a:buClr>
                <a:buFont typeface="Calibri"/>
                <a:defRPr sz="1800"/>
              </a:pPr>
              <a:r>
                <a:rPr sz="2800">
                  <a:uFill>
                    <a:solidFill/>
                  </a:uFill>
                  <a:latin typeface="Calibri"/>
                  <a:ea typeface="Calibri"/>
                  <a:cs typeface="Calibri"/>
                  <a:sym typeface="Calibri"/>
                </a:rPr>
                <a:t>0.0100”</a:t>
              </a:r>
            </a:p>
          </p:txBody>
        </p:sp>
      </p:grpSp>
    </p:spTree>
  </p:cSld>
  <p:clrMapOvr>
    <a:masterClrMapping/>
  </p:clrMapOvr>
  <p:transition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627" name="Shape 6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Monte Carlo gas flow simulations</a:t>
            </a:r>
          </a:p>
        </p:txBody>
      </p:sp>
      <p:sp>
        <p:nvSpPr>
          <p:cNvPr id="628" name="Shape 628"/>
          <p:cNvSpPr/>
          <p:nvPr/>
        </p:nvSpPr>
        <p:spPr>
          <a:xfrm>
            <a:off x="3366436" y="4648754"/>
            <a:ext cx="2644104" cy="1278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defTabSz="914400">
              <a:defRPr sz="1800"/>
            </a:pPr>
            <a:r>
              <a:rPr sz="2400">
                <a:latin typeface="Calibri"/>
                <a:ea typeface="Calibri"/>
                <a:cs typeface="Calibri"/>
                <a:sym typeface="Calibri"/>
              </a:rPr>
              <a:t>Upstream pressure: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lvl="0" defTabSz="914400">
              <a:defRPr sz="1800"/>
            </a:pPr>
            <a:r>
              <a:rPr sz="2400">
                <a:solidFill>
                  <a:srgbClr val="9411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aseline="-20250" sz="2400">
                <a:solidFill>
                  <a:srgbClr val="9411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sz="2400">
                <a:solidFill>
                  <a:srgbClr val="941100"/>
                </a:solidFill>
                <a:latin typeface="Calibri"/>
                <a:ea typeface="Calibri"/>
                <a:cs typeface="Calibri"/>
                <a:sym typeface="Calibri"/>
              </a:rPr>
              <a:t>= 5.4 bar</a:t>
            </a:r>
            <a:endParaRPr sz="2400">
              <a:solidFill>
                <a:srgbClr val="9411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defTabSz="914400">
              <a:defRPr sz="1800"/>
            </a:pPr>
            <a:r>
              <a:rPr sz="2400">
                <a:solidFill>
                  <a:srgbClr val="941100"/>
                </a:solidFill>
                <a:latin typeface="Calibri"/>
                <a:ea typeface="Calibri"/>
                <a:cs typeface="Calibri"/>
                <a:sym typeface="Calibri"/>
              </a:rPr>
              <a:t>Argon Gas</a:t>
            </a:r>
          </a:p>
        </p:txBody>
      </p:sp>
      <p:pic>
        <p:nvPicPr>
          <p:cNvPr id="629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975359"/>
            <a:ext cx="6502401" cy="3433011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Shape 630"/>
          <p:cNvSpPr/>
          <p:nvPr/>
        </p:nvSpPr>
        <p:spPr>
          <a:xfrm>
            <a:off x="526084" y="4145429"/>
            <a:ext cx="2205606" cy="541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algn="l" defTabSz="457200">
              <a:defRPr sz="1800"/>
            </a:pPr>
            <a:r>
              <a:rPr sz="2400">
                <a:solidFill>
                  <a:srgbClr val="9411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aseline="-20250" sz="2400">
                <a:solidFill>
                  <a:srgbClr val="9411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sz="2400">
                <a:solidFill>
                  <a:srgbClr val="9411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= 0.0035 mbar</a:t>
            </a:r>
          </a:p>
        </p:txBody>
      </p:sp>
      <p:pic>
        <p:nvPicPr>
          <p:cNvPr id="631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6273067"/>
            <a:ext cx="6502401" cy="3318860"/>
          </a:xfrm>
          <a:prstGeom prst="rect">
            <a:avLst/>
          </a:prstGeom>
          <a:ln w="12700">
            <a:miter lim="400000"/>
          </a:ln>
        </p:spPr>
      </p:pic>
      <p:sp>
        <p:nvSpPr>
          <p:cNvPr id="632" name="Shape 632"/>
          <p:cNvSpPr/>
          <p:nvPr/>
        </p:nvSpPr>
        <p:spPr>
          <a:xfrm>
            <a:off x="433763" y="5794033"/>
            <a:ext cx="2364349" cy="569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lvl="0" algn="l" defTabSz="457200">
              <a:defRPr sz="1800"/>
            </a:pPr>
            <a:r>
              <a:rPr sz="2400">
                <a:solidFill>
                  <a:srgbClr val="9411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aseline="-20250" sz="2400">
                <a:solidFill>
                  <a:srgbClr val="9411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sz="2400">
                <a:solidFill>
                  <a:srgbClr val="9411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= 0.85 mbar</a:t>
            </a:r>
          </a:p>
        </p:txBody>
      </p:sp>
      <p:pic>
        <p:nvPicPr>
          <p:cNvPr id="633" name="image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2400" y="6121425"/>
            <a:ext cx="6502400" cy="3622144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Shape 634"/>
          <p:cNvSpPr/>
          <p:nvPr/>
        </p:nvSpPr>
        <p:spPr>
          <a:xfrm>
            <a:off x="10941606" y="5683520"/>
            <a:ext cx="2075174" cy="585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 lvl="0" algn="l" defTabSz="457200">
              <a:defRPr sz="1800"/>
            </a:pPr>
            <a:r>
              <a:rPr sz="2400">
                <a:solidFill>
                  <a:srgbClr val="9411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aseline="-20250" sz="2400">
                <a:solidFill>
                  <a:srgbClr val="9411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sz="2400">
                <a:solidFill>
                  <a:srgbClr val="941100"/>
                </a:solidFill>
                <a:uFill>
                  <a:solidFill/>
                </a:uFill>
                <a:latin typeface="Calibri"/>
                <a:ea typeface="Calibri"/>
                <a:cs typeface="Calibri"/>
                <a:sym typeface="Calibri"/>
              </a:rPr>
              <a:t>= 13.3 mbar</a:t>
            </a:r>
          </a:p>
        </p:txBody>
      </p:sp>
      <p:sp>
        <p:nvSpPr>
          <p:cNvPr id="635" name="Shape 635"/>
          <p:cNvSpPr/>
          <p:nvPr/>
        </p:nvSpPr>
        <p:spPr>
          <a:xfrm>
            <a:off x="6334059" y="918718"/>
            <a:ext cx="6502401" cy="5156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0" marL="414866" indent="-414866" algn="l" defTabSz="866986">
              <a:lnSpc>
                <a:spcPct val="110000"/>
              </a:lnSpc>
              <a:buSzPct val="75000"/>
              <a:buChar char="•"/>
              <a:defRPr sz="1800"/>
            </a:pPr>
            <a:r>
              <a:rPr sz="2800"/>
              <a:t>Gas flow pattern inside funnel depends on ambient pressure in chamber B (P</a:t>
            </a:r>
            <a:r>
              <a:rPr baseline="-18214" sz="2800"/>
              <a:t>B</a:t>
            </a:r>
            <a:r>
              <a:rPr sz="2800"/>
              <a:t>)</a:t>
            </a:r>
            <a:endParaRPr sz="2800"/>
          </a:p>
          <a:p>
            <a:pPr lvl="0" marL="414866" indent="-414866" algn="l" defTabSz="866986">
              <a:lnSpc>
                <a:spcPct val="110000"/>
              </a:lnSpc>
              <a:buSzPct val="75000"/>
              <a:buChar char="•"/>
              <a:defRPr sz="1800"/>
            </a:pPr>
            <a:r>
              <a:rPr sz="2800"/>
              <a:t>Upstream pressure changes gas flow rate through funnel &amp; thus transmission efficiency</a:t>
            </a:r>
            <a:endParaRPr sz="2800"/>
          </a:p>
          <a:p>
            <a:pPr lvl="0" marL="414866" indent="-414866" algn="l" defTabSz="866986">
              <a:lnSpc>
                <a:spcPct val="110000"/>
              </a:lnSpc>
              <a:buSzPct val="75000"/>
              <a:buChar char="•"/>
              <a:defRPr sz="1800"/>
            </a:pPr>
            <a:r>
              <a:rPr sz="2800"/>
              <a:t>Simulated Ar in addition to Xe</a:t>
            </a:r>
            <a:endParaRPr sz="2800"/>
          </a:p>
          <a:p>
            <a:pPr lvl="0" marL="414866" indent="-414866" algn="l" defTabSz="866986">
              <a:lnSpc>
                <a:spcPct val="110000"/>
              </a:lnSpc>
              <a:buSzPct val="75000"/>
              <a:buChar char="•"/>
              <a:defRPr sz="1800"/>
            </a:pPr>
            <a:r>
              <a:rPr sz="2800"/>
              <a:t>Points of comparison to 10 bar Xe:</a:t>
            </a:r>
            <a:endParaRPr sz="2800"/>
          </a:p>
          <a:p>
            <a:pPr lvl="1" marL="760588" indent="-316088" algn="l" defTabSz="866986">
              <a:lnSpc>
                <a:spcPct val="110000"/>
              </a:lnSpc>
              <a:buSzPct val="75000"/>
              <a:buChar char="•"/>
              <a:defRPr sz="1800"/>
            </a:pPr>
            <a:r>
              <a:rPr sz="2400"/>
              <a:t>5.4 bar Ar similar gas flow (mbar l/s)</a:t>
            </a:r>
            <a:endParaRPr sz="2400"/>
          </a:p>
          <a:p>
            <a:pPr lvl="1" marL="760588" indent="-316088" algn="l" defTabSz="866986">
              <a:lnSpc>
                <a:spcPct val="110000"/>
              </a:lnSpc>
              <a:buSzPct val="75000"/>
              <a:buChar char="•"/>
              <a:defRPr sz="1800"/>
            </a:pPr>
            <a:r>
              <a:rPr sz="2400"/>
              <a:t>18  bar Ar similar Reynolds number at nozzle throat</a:t>
            </a:r>
          </a:p>
        </p:txBody>
      </p:sp>
    </p:spTree>
  </p:cSld>
  <p:clrMapOvr>
    <a:masterClrMapping/>
  </p:clrMapOvr>
  <p:transition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/>
          <p:nvPr>
            <p:ph type="sldNum" sz="quarter" idx="2"/>
          </p:nvPr>
        </p:nvSpPr>
        <p:spPr>
          <a:xfrm>
            <a:off x="12574203" y="131300"/>
            <a:ext cx="238456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638" name="Shape 638"/>
          <p:cNvSpPr/>
          <p:nvPr>
            <p:ph type="title"/>
          </p:nvPr>
        </p:nvSpPr>
        <p:spPr>
          <a:xfrm>
            <a:off x="0" y="4360027"/>
            <a:ext cx="13004800" cy="1033546"/>
          </a:xfrm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Extra Plots</a:t>
            </a:r>
          </a:p>
        </p:txBody>
      </p:sp>
    </p:spTree>
  </p:cSld>
  <p:clrMapOvr>
    <a:masterClrMapping/>
  </p:clrMapOvr>
  <p:transition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MeanFreePath_Ar_X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1866" y="812799"/>
            <a:ext cx="11921068" cy="8940801"/>
          </a:xfrm>
          <a:prstGeom prst="rect">
            <a:avLst/>
          </a:prstGeom>
          <a:ln w="25400">
            <a:round/>
          </a:ln>
        </p:spPr>
      </p:pic>
      <p:sp>
        <p:nvSpPr>
          <p:cNvPr id="641" name="Shape 641"/>
          <p:cNvSpPr/>
          <p:nvPr>
            <p:ph type="sldNum" sz="quarter" idx="2"/>
          </p:nvPr>
        </p:nvSpPr>
        <p:spPr>
          <a:xfrm>
            <a:off x="12574203" y="131300"/>
            <a:ext cx="238456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642" name="Shape 64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553">
              <a:tabLst>
                <a:tab pos="1066800" algn="l"/>
                <a:tab pos="2082800" algn="l"/>
                <a:tab pos="3098800" algn="l"/>
                <a:tab pos="4127500" algn="l"/>
                <a:tab pos="5143500" algn="l"/>
                <a:tab pos="6159500" algn="l"/>
                <a:tab pos="7188200" algn="l"/>
                <a:tab pos="8204200" algn="l"/>
                <a:tab pos="9220200" algn="l"/>
                <a:tab pos="10236200" algn="l"/>
                <a:tab pos="11264900" algn="l"/>
                <a:tab pos="12280900" algn="l"/>
                <a:tab pos="128651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Mean free path of operation gasses</a:t>
            </a:r>
          </a:p>
        </p:txBody>
      </p:sp>
    </p:spTree>
  </p:cSld>
  <p:clrMapOvr>
    <a:masterClrMapping/>
  </p:clrMapOvr>
  <p:transition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Shape 644"/>
          <p:cNvSpPr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645" name="Shape 6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30862">
              <a:tabLst>
                <a:tab pos="1079500" algn="l"/>
                <a:tab pos="2108200" algn="l"/>
                <a:tab pos="3136900" algn="l"/>
                <a:tab pos="4165600" algn="l"/>
                <a:tab pos="5194300" algn="l"/>
                <a:tab pos="6223000" algn="l"/>
                <a:tab pos="7251700" algn="l"/>
                <a:tab pos="8280400" algn="l"/>
                <a:tab pos="9309100" algn="l"/>
                <a:tab pos="10337800" algn="l"/>
                <a:tab pos="11379200" algn="l"/>
                <a:tab pos="12407900" algn="l"/>
                <a:tab pos="13004800" algn="l"/>
              </a:tabLst>
              <a:defRPr sz="5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>
                <a:solidFill>
                  <a:srgbClr val="941100"/>
                </a:solidFill>
              </a:rPr>
              <a:t>Gas load in the system</a:t>
            </a:r>
          </a:p>
        </p:txBody>
      </p:sp>
      <p:graphicFrame>
        <p:nvGraphicFramePr>
          <p:cNvPr id="646" name="Table 646"/>
          <p:cNvGraphicFramePr/>
          <p:nvPr/>
        </p:nvGraphicFramePr>
        <p:xfrm>
          <a:off x="216746" y="2275839"/>
          <a:ext cx="11810470" cy="5197476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3896264"/>
                <a:gridCol w="1978149"/>
                <a:gridCol w="1741074"/>
                <a:gridCol w="1730914"/>
                <a:gridCol w="2464066"/>
              </a:tblGrid>
              <a:tr h="570549">
                <a:tc>
                  <a:txBody>
                    <a:bodyPr/>
                    <a:lstStyle/>
                    <a:p>
                      <a:pPr lvl="0" algn="l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</a:p>
                  </a:txBody>
                  <a:tcPr marL="45720" marR="45720" marT="45720" marB="4572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Chamber A</a:t>
                      </a:r>
                    </a:p>
                  </a:txBody>
                  <a:tcPr marL="45720" marR="45720" marT="45720" marB="4572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Chamber B</a:t>
                      </a:r>
                    </a:p>
                  </a:txBody>
                  <a:tcPr marL="45720" marR="45720" marT="45720" marB="4572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Chamber C</a:t>
                      </a:r>
                    </a:p>
                  </a:txBody>
                  <a:tcPr marL="45720" marR="45720" marT="45720" marB="4572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Chamber D</a:t>
                      </a:r>
                    </a:p>
                  </a:txBody>
                  <a:tcPr marL="45720" marR="45720" marT="45720" marB="4572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570549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b="1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Gas op. pressure (Ar) [Torr]</a:t>
                      </a:r>
                    </a:p>
                  </a:txBody>
                  <a:tcPr marL="45720" marR="45720" marT="45720" marB="4572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4027.8</a:t>
                      </a:r>
                    </a:p>
                  </a:txBody>
                  <a:tcPr marL="12700" marR="12700" marT="12700" marB="12700" anchor="ctr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0.00503</a:t>
                      </a:r>
                    </a:p>
                  </a:txBody>
                  <a:tcPr marL="12700" marR="12700" marT="12700" marB="12700" anchor="ctr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0.00210</a:t>
                      </a:r>
                    </a:p>
                  </a:txBody>
                  <a:tcPr marL="12700" marR="12700" marT="12700" marB="12700" anchor="ctr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9.6E-6</a:t>
                      </a:r>
                    </a:p>
                  </a:txBody>
                  <a:tcPr marL="12700" marR="12700" marT="12700" marB="12700" anchor="ctr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CFD7E7"/>
                    </a:solidFill>
                  </a:tcPr>
                </a:tc>
              </a:tr>
              <a:tr h="570549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b="1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Gas op. pressure (Xe) [Torr]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7500.7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0.00251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0.000988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7.1E-6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E8ECF4"/>
                    </a:solidFill>
                  </a:tcPr>
                </a:tc>
              </a:tr>
              <a:tr h="633075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b="1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Pumping speed (Ar) [l/s]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</a:p>
                  </a:txBody>
                  <a:tcPr marL="45720" marR="45720" marT="45720" marB="45720" anchor="ctr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8300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b="1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800</a:t>
                      </a:r>
                    </a:p>
                  </a:txBody>
                  <a:tcPr marL="45720" marR="45720" marT="45720" marB="45720" anchor="ctr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66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CFD7E7"/>
                    </a:solidFill>
                  </a:tcPr>
                </a:tc>
              </a:tr>
              <a:tr h="570549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b="1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Pumping speed (Xe) [l/s]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b="1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</a:p>
                  </a:txBody>
                  <a:tcPr marL="45720" marR="45720" marT="45720" marB="45720" anchor="ctr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/>
                      </a:r>
                    </a:p>
                  </a:txBody>
                  <a:tcPr marL="45720" marR="45720" marT="45720" marB="45720" anchor="ctr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457.1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38.3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E8ECF4"/>
                    </a:solidFill>
                  </a:tcPr>
                </a:tc>
              </a:tr>
              <a:tr h="570549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b="1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Gas load (Ar) [gps]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b="1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</a:t>
                      </a:r>
                      <a:r>
                        <a:rPr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0.0379</a:t>
                      </a:r>
                    </a:p>
                  </a:txBody>
                  <a:tcPr marL="45720" marR="45720" marT="45720" marB="45720" anchor="ctr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0.0913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0.00367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1.38E-06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CFD7E7"/>
                    </a:solidFill>
                  </a:tcPr>
                </a:tc>
              </a:tr>
              <a:tr h="570549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b="1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Gas load (Xe) [gps]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0.0379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?0.102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0.00324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1.95E-06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E8ECF4"/>
                    </a:solidFill>
                  </a:tcPr>
                </a:tc>
              </a:tr>
              <a:tr h="570549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b="1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Gas load (Ar) [gph]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?136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329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13.2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CFD7E7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0.00498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CFD7E7"/>
                    </a:solidFill>
                  </a:tcPr>
                </a:tc>
              </a:tr>
              <a:tr h="570549">
                <a:tc>
                  <a:txBody>
                    <a:bodyPr/>
                    <a:lstStyle/>
                    <a:p>
                      <a:pPr lvl="0" algn="l" defTabSz="914400">
                        <a:defRPr sz="1800"/>
                      </a:pPr>
                      <a:r>
                        <a:rPr b="1"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Gas load (Xe) [gph]</a:t>
                      </a:r>
                    </a:p>
                  </a:txBody>
                  <a:tcPr marL="45720" marR="45720" marT="45720" marB="45720" anchor="t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136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367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11.7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E8ECF4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sz="1800"/>
                      </a:pPr>
                      <a:r>
                        <a:rPr i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0.00703</a:t>
                      </a:r>
                    </a:p>
                  </a:txBody>
                  <a:tcPr marL="12700" marR="12700" marT="12700" marB="12700" anchor="ctr" anchorCtr="0" horzOverflow="overflow">
                    <a:solidFill>
                      <a:srgbClr val="E8ECF4"/>
                    </a:solidFill>
                  </a:tcPr>
                </a:tc>
              </a:tr>
            </a:tbl>
          </a:graphicData>
        </a:graphic>
      </p:graphicFrame>
      <p:sp>
        <p:nvSpPr>
          <p:cNvPr id="647" name="Shape 647"/>
          <p:cNvSpPr/>
          <p:nvPr/>
        </p:nvSpPr>
        <p:spPr>
          <a:xfrm>
            <a:off x="325119" y="8394792"/>
            <a:ext cx="4535560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algn="l" defTabSz="914400">
              <a:defRPr sz="1800"/>
            </a:pPr>
            <a:r>
              <a:rPr i="1" sz="2400">
                <a:latin typeface="Calibri"/>
                <a:ea typeface="Calibri"/>
                <a:cs typeface="Calibri"/>
                <a:sym typeface="Calibri"/>
              </a:rPr>
              <a:t>Italic: Guessed/extrapolated values</a:t>
            </a:r>
            <a:endParaRPr i="1" sz="2400">
              <a:latin typeface="Calibri"/>
              <a:ea typeface="Calibri"/>
              <a:cs typeface="Calibri"/>
              <a:sym typeface="Calibri"/>
            </a:endParaRPr>
          </a:p>
          <a:p>
            <a:pPr lvl="0" algn="l" defTabSz="914400">
              <a:defRPr sz="1800"/>
            </a:pPr>
            <a:r>
              <a:rPr i="1" sz="2400">
                <a:latin typeface="Calibri"/>
                <a:ea typeface="Calibri"/>
                <a:cs typeface="Calibri"/>
                <a:sym typeface="Calibri"/>
              </a:rPr>
              <a:t>? Indicate rough guesses</a:t>
            </a:r>
          </a:p>
        </p:txBody>
      </p:sp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sldNum" sz="quarter" idx="2"/>
          </p:nvPr>
        </p:nvSpPr>
        <p:spPr>
          <a:xfrm>
            <a:off x="12579791" y="131300"/>
            <a:ext cx="227280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124" name="Shape 124"/>
          <p:cNvSpPr/>
          <p:nvPr>
            <p:ph type="body" idx="1"/>
          </p:nvPr>
        </p:nvSpPr>
        <p:spPr>
          <a:xfrm>
            <a:off x="634197" y="951834"/>
            <a:ext cx="11768143" cy="4428640"/>
          </a:xfrm>
          <a:prstGeom prst="rect">
            <a:avLst/>
          </a:prstGeom>
        </p:spPr>
        <p:txBody>
          <a:bodyPr/>
          <a:lstStyle/>
          <a:p>
            <a:pPr lvl="0" marL="296333" indent="-296333" defTabSz="866986">
              <a:defRPr sz="1800"/>
            </a:pPr>
            <a:r>
              <a:rPr sz="4200"/>
              <a:t>LTQ with octupole guide on loan from TRIUMF </a:t>
            </a:r>
            <a:endParaRPr sz="4200"/>
          </a:p>
          <a:p>
            <a:pPr lvl="0" marL="296333" indent="-296333" defTabSz="866986">
              <a:defRPr sz="1800"/>
            </a:pPr>
            <a:r>
              <a:rPr sz="4200"/>
              <a:t>couple to system for m/q identification </a:t>
            </a:r>
            <a:endParaRPr sz="4200"/>
          </a:p>
          <a:p>
            <a:pPr lvl="0" marL="296333" indent="-296333" defTabSz="866986">
              <a:defRPr sz="1800"/>
            </a:pPr>
            <a:r>
              <a:rPr sz="4200"/>
              <a:t>cleaned roughing vacuum sections</a:t>
            </a:r>
            <a:endParaRPr sz="4200"/>
          </a:p>
          <a:p>
            <a:pPr lvl="0" marL="296333" indent="-296333" defTabSz="866986">
              <a:defRPr sz="1800"/>
            </a:pPr>
            <a:r>
              <a:rPr sz="4200"/>
              <a:t>split system apart to test components and get everything working again</a:t>
            </a:r>
          </a:p>
        </p:txBody>
      </p:sp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Thermo Finnigan LTQ</a:t>
            </a:r>
          </a:p>
        </p:txBody>
      </p:sp>
      <p:pic>
        <p:nvPicPr>
          <p:cNvPr id="126" name="GEDC2615.jpg"/>
          <p:cNvPicPr/>
          <p:nvPr/>
        </p:nvPicPr>
        <p:blipFill>
          <a:blip r:embed="rId2">
            <a:extLst/>
          </a:blip>
          <a:srcRect l="0" t="8456" r="0" b="25012"/>
          <a:stretch>
            <a:fillRect/>
          </a:stretch>
        </p:blipFill>
        <p:spPr>
          <a:xfrm>
            <a:off x="5101888" y="5810173"/>
            <a:ext cx="7902913" cy="3943427"/>
          </a:xfrm>
          <a:prstGeom prst="rect">
            <a:avLst/>
          </a:prstGeom>
          <a:ln w="25400">
            <a:round/>
          </a:ln>
        </p:spPr>
      </p:pic>
      <p:pic>
        <p:nvPicPr>
          <p:cNvPr id="127" name="GEDC2936.jpg"/>
          <p:cNvPicPr/>
          <p:nvPr/>
        </p:nvPicPr>
        <p:blipFill>
          <a:blip r:embed="rId3">
            <a:extLst/>
          </a:blip>
          <a:srcRect l="5724" t="10625" r="10388" b="5481"/>
          <a:stretch>
            <a:fillRect/>
          </a:stretch>
        </p:blipFill>
        <p:spPr>
          <a:xfrm>
            <a:off x="-11739" y="5814109"/>
            <a:ext cx="5257432" cy="3943354"/>
          </a:xfrm>
          <a:prstGeom prst="rect">
            <a:avLst/>
          </a:prstGeom>
          <a:ln w="25400">
            <a:round/>
          </a:ln>
        </p:spPr>
      </p:pic>
      <p:sp>
        <p:nvSpPr>
          <p:cNvPr id="128" name="Shape 128"/>
          <p:cNvSpPr/>
          <p:nvPr/>
        </p:nvSpPr>
        <p:spPr>
          <a:xfrm>
            <a:off x="1902881" y="5160753"/>
            <a:ext cx="983132" cy="815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8001000" algn="l"/>
                <a:tab pos="8724900" algn="l"/>
                <a:tab pos="9144000" algn="l"/>
              </a:tabLst>
              <a:defRPr b="1" sz="4400">
                <a:solidFill>
                  <a:srgbClr val="9411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400">
                <a:solidFill>
                  <a:srgbClr val="941100"/>
                </a:solidFill>
              </a:rPr>
              <a:t>LTQ</a:t>
            </a:r>
          </a:p>
        </p:txBody>
      </p:sp>
      <p:sp>
        <p:nvSpPr>
          <p:cNvPr id="129" name="Shape 129"/>
          <p:cNvSpPr/>
          <p:nvPr/>
        </p:nvSpPr>
        <p:spPr>
          <a:xfrm>
            <a:off x="7919895" y="5106567"/>
            <a:ext cx="2266898" cy="815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830862">
              <a:tabLst>
                <a:tab pos="1079500" algn="l"/>
                <a:tab pos="2108200" algn="l"/>
                <a:tab pos="3136900" algn="l"/>
                <a:tab pos="4165600" algn="l"/>
                <a:tab pos="5194300" algn="l"/>
                <a:tab pos="6223000" algn="l"/>
                <a:tab pos="7251700" algn="l"/>
                <a:tab pos="8280400" algn="l"/>
                <a:tab pos="9309100" algn="l"/>
                <a:tab pos="10337800" algn="l"/>
                <a:tab pos="11379200" algn="l"/>
                <a:tab pos="12407900" algn="l"/>
                <a:tab pos="13004800" algn="l"/>
              </a:tabLst>
              <a:defRPr b="1" sz="4400">
                <a:solidFill>
                  <a:srgbClr val="9411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400">
                <a:solidFill>
                  <a:srgbClr val="941100"/>
                </a:solidFill>
              </a:rPr>
              <a:t>Octupole</a:t>
            </a:r>
          </a:p>
        </p:txBody>
      </p:sp>
      <p:sp>
        <p:nvSpPr>
          <p:cNvPr id="130" name="Shape 130"/>
          <p:cNvSpPr/>
          <p:nvPr/>
        </p:nvSpPr>
        <p:spPr>
          <a:xfrm>
            <a:off x="1158682" y="7652239"/>
            <a:ext cx="1668005" cy="1625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941100"/>
            </a:solidFill>
            <a:miter lim="400000"/>
          </a:ln>
        </p:spPr>
        <p:txBody>
          <a:bodyPr lIns="0" tIns="0" rIns="0" bIns="0" anchor="ctr">
            <a:normAutofit fontScale="100000" lnSpcReduction="0"/>
          </a:bodyPr>
          <a:lstStyle/>
          <a:p>
            <a:pPr lvl="0" marL="38100" indent="-38100" defTabSz="830862">
              <a:defRPr sz="78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</a:defRPr>
            </a:pPr>
          </a:p>
        </p:txBody>
      </p:sp>
      <p:sp>
        <p:nvSpPr>
          <p:cNvPr id="131" name="Shape 131"/>
          <p:cNvSpPr/>
          <p:nvPr/>
        </p:nvSpPr>
        <p:spPr>
          <a:xfrm flipH="1">
            <a:off x="3319658" y="5639505"/>
            <a:ext cx="4130161" cy="1459129"/>
          </a:xfrm>
          <a:prstGeom prst="line">
            <a:avLst/>
          </a:prstGeom>
          <a:ln w="88900">
            <a:solidFill>
              <a:srgbClr val="941100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lvl="0" marL="40639" marR="40639" defTabSz="914400">
              <a:defRPr sz="58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32" name="Shape 132"/>
          <p:cNvSpPr/>
          <p:nvPr/>
        </p:nvSpPr>
        <p:spPr>
          <a:xfrm>
            <a:off x="192623" y="10526606"/>
            <a:ext cx="12980798" cy="98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2248" tIns="72248" rIns="72248" bIns="72248" anchor="ctr">
            <a:spAutoFit/>
          </a:bodyPr>
          <a:lstStyle>
            <a:lvl1pPr marL="40639" marR="40639" defTabSz="914400">
              <a:defRPr sz="58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uFillTx/>
              </a:defRPr>
            </a:pPr>
            <a:r>
              <a:rPr sz="5800">
                <a:uFill>
                  <a:solidFill/>
                </a:uFill>
              </a:rPr>
              <a:t>Fourier transform ion cyclotron resonance</a:t>
            </a:r>
          </a:p>
        </p:txBody>
      </p:sp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Num" sz="quarter" idx="2"/>
          </p:nvPr>
        </p:nvSpPr>
        <p:spPr>
          <a:xfrm>
            <a:off x="12579791" y="131300"/>
            <a:ext cx="227280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135" name="Shape 1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LTQ split for testing</a:t>
            </a:r>
          </a:p>
        </p:txBody>
      </p:sp>
      <p:pic>
        <p:nvPicPr>
          <p:cNvPr id="136" name="image1.jpg" descr="C:\Users\Thomas Brunner\Downloads\OneDrive-2014-12-19\20141209-\GEDC2890.JPG"/>
          <p:cNvPicPr/>
          <p:nvPr/>
        </p:nvPicPr>
        <p:blipFill>
          <a:blip r:embed="rId2">
            <a:extLst/>
          </a:blip>
          <a:srcRect l="0" t="10937" r="0" b="0"/>
          <a:stretch>
            <a:fillRect/>
          </a:stretch>
        </p:blipFill>
        <p:spPr>
          <a:xfrm>
            <a:off x="-3" y="1066761"/>
            <a:ext cx="13004806" cy="8686839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 rot="5400000">
            <a:off x="10466314" y="4261765"/>
            <a:ext cx="541868" cy="6502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0928"/>
                  <a:pt x="10800" y="20100"/>
                </a:cubicBezTo>
                <a:lnTo>
                  <a:pt x="10800" y="12300"/>
                </a:lnTo>
                <a:cubicBezTo>
                  <a:pt x="10800" y="11472"/>
                  <a:pt x="5965" y="10800"/>
                  <a:pt x="0" y="10800"/>
                </a:cubicBezTo>
                <a:cubicBezTo>
                  <a:pt x="5965" y="10800"/>
                  <a:pt x="10800" y="10128"/>
                  <a:pt x="10800" y="9300"/>
                </a:cubicBezTo>
                <a:lnTo>
                  <a:pt x="10800" y="1500"/>
                </a:lnTo>
                <a:cubicBezTo>
                  <a:pt x="10800" y="672"/>
                  <a:pt x="15635" y="0"/>
                  <a:pt x="21600" y="0"/>
                </a:cubicBezTo>
              </a:path>
            </a:pathLst>
          </a:custGeom>
          <a:ln w="63500">
            <a:solidFill>
              <a:srgbClr val="941100"/>
            </a:solidFill>
          </a:ln>
        </p:spPr>
        <p:txBody>
          <a:bodyPr lIns="65023" tIns="65023" rIns="65023" bIns="65023" anchor="ctr"/>
          <a:lstStyle/>
          <a:p>
            <a:pPr lvl="0" defTabSz="9144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8" name="Shape 138"/>
          <p:cNvSpPr/>
          <p:nvPr/>
        </p:nvSpPr>
        <p:spPr>
          <a:xfrm rot="5400000">
            <a:off x="7891543" y="2483924"/>
            <a:ext cx="541867" cy="4205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1456"/>
                  <a:pt x="10800" y="21279"/>
                </a:cubicBezTo>
                <a:lnTo>
                  <a:pt x="10800" y="11121"/>
                </a:lnTo>
                <a:cubicBezTo>
                  <a:pt x="10800" y="10944"/>
                  <a:pt x="5965" y="10800"/>
                  <a:pt x="0" y="10800"/>
                </a:cubicBezTo>
                <a:cubicBezTo>
                  <a:pt x="5965" y="10800"/>
                  <a:pt x="10800" y="10656"/>
                  <a:pt x="10800" y="10479"/>
                </a:cubicBezTo>
                <a:lnTo>
                  <a:pt x="10800" y="321"/>
                </a:lnTo>
                <a:cubicBezTo>
                  <a:pt x="10800" y="144"/>
                  <a:pt x="15635" y="0"/>
                  <a:pt x="21600" y="0"/>
                </a:cubicBezTo>
              </a:path>
            </a:pathLst>
          </a:custGeom>
          <a:ln w="63500">
            <a:solidFill>
              <a:srgbClr val="941100"/>
            </a:solidFill>
          </a:ln>
        </p:spPr>
        <p:txBody>
          <a:bodyPr lIns="65023" tIns="65023" rIns="65023" bIns="65023" anchor="ctr"/>
          <a:lstStyle/>
          <a:p>
            <a:pPr lvl="0" defTabSz="9144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9" name="Shape 139"/>
          <p:cNvSpPr/>
          <p:nvPr/>
        </p:nvSpPr>
        <p:spPr>
          <a:xfrm rot="5400000">
            <a:off x="2022968" y="3069659"/>
            <a:ext cx="541868" cy="3034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1456"/>
                  <a:pt x="10800" y="21279"/>
                </a:cubicBezTo>
                <a:lnTo>
                  <a:pt x="10800" y="11121"/>
                </a:lnTo>
                <a:cubicBezTo>
                  <a:pt x="10800" y="10944"/>
                  <a:pt x="5965" y="10800"/>
                  <a:pt x="0" y="10800"/>
                </a:cubicBezTo>
                <a:cubicBezTo>
                  <a:pt x="5965" y="10800"/>
                  <a:pt x="10800" y="10656"/>
                  <a:pt x="10800" y="10479"/>
                </a:cubicBezTo>
                <a:lnTo>
                  <a:pt x="10800" y="321"/>
                </a:lnTo>
                <a:cubicBezTo>
                  <a:pt x="10800" y="144"/>
                  <a:pt x="15635" y="0"/>
                  <a:pt x="21600" y="0"/>
                </a:cubicBezTo>
              </a:path>
            </a:pathLst>
          </a:custGeom>
          <a:ln w="63500">
            <a:solidFill>
              <a:srgbClr val="941100"/>
            </a:solidFill>
          </a:ln>
        </p:spPr>
        <p:txBody>
          <a:bodyPr lIns="65023" tIns="65023" rIns="65023" bIns="65023" anchor="ctr"/>
          <a:lstStyle/>
          <a:p>
            <a:pPr lvl="0" defTabSz="9144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0" name="Shape 140"/>
          <p:cNvSpPr/>
          <p:nvPr/>
        </p:nvSpPr>
        <p:spPr>
          <a:xfrm>
            <a:off x="1885087" y="3669365"/>
            <a:ext cx="983132" cy="815849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38100" indent="-38100" defTabSz="830862">
              <a:defRPr b="1" sz="44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44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</a:rPr>
              <a:t>LTQ</a:t>
            </a:r>
          </a:p>
        </p:txBody>
      </p:sp>
      <p:sp>
        <p:nvSpPr>
          <p:cNvPr id="141" name="Shape 141"/>
          <p:cNvSpPr/>
          <p:nvPr/>
        </p:nvSpPr>
        <p:spPr>
          <a:xfrm rot="5400000">
            <a:off x="5013469" y="4020493"/>
            <a:ext cx="541868" cy="11327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5635" y="21600"/>
                  <a:pt x="10800" y="21417"/>
                  <a:pt x="10800" y="21191"/>
                </a:cubicBezTo>
                <a:lnTo>
                  <a:pt x="10800" y="11209"/>
                </a:lnTo>
                <a:cubicBezTo>
                  <a:pt x="10800" y="10983"/>
                  <a:pt x="5965" y="10800"/>
                  <a:pt x="0" y="10800"/>
                </a:cubicBezTo>
                <a:cubicBezTo>
                  <a:pt x="5965" y="10800"/>
                  <a:pt x="10800" y="10617"/>
                  <a:pt x="10800" y="10391"/>
                </a:cubicBezTo>
                <a:lnTo>
                  <a:pt x="10800" y="409"/>
                </a:lnTo>
                <a:cubicBezTo>
                  <a:pt x="10800" y="183"/>
                  <a:pt x="15635" y="0"/>
                  <a:pt x="21600" y="0"/>
                </a:cubicBezTo>
              </a:path>
            </a:pathLst>
          </a:custGeom>
          <a:ln w="63500">
            <a:solidFill>
              <a:srgbClr val="941100"/>
            </a:solidFill>
          </a:ln>
        </p:spPr>
        <p:txBody>
          <a:bodyPr lIns="65023" tIns="65023" rIns="65023" bIns="65023" anchor="ctr"/>
          <a:lstStyle/>
          <a:p>
            <a:pPr lvl="0" defTabSz="914400">
              <a:defRPr sz="2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2" name="Shape 142"/>
          <p:cNvSpPr/>
          <p:nvPr/>
        </p:nvSpPr>
        <p:spPr>
          <a:xfrm>
            <a:off x="4684651" y="3679651"/>
            <a:ext cx="1199503" cy="815849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38100" indent="-38100" defTabSz="830862">
              <a:defRPr b="1" sz="44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44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</a:rPr>
              <a:t>CEM</a:t>
            </a:r>
          </a:p>
        </p:txBody>
      </p:sp>
      <p:sp>
        <p:nvSpPr>
          <p:cNvPr id="143" name="Shape 143"/>
          <p:cNvSpPr/>
          <p:nvPr/>
        </p:nvSpPr>
        <p:spPr>
          <a:xfrm>
            <a:off x="6911685" y="3669365"/>
            <a:ext cx="2899369" cy="815849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38100" indent="-38100" defTabSz="830862">
              <a:defRPr b="1" sz="44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44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</a:rPr>
              <a:t>3 Octupoles</a:t>
            </a:r>
          </a:p>
        </p:txBody>
      </p:sp>
      <p:sp>
        <p:nvSpPr>
          <p:cNvPr id="144" name="Shape 144"/>
          <p:cNvSpPr/>
          <p:nvPr/>
        </p:nvSpPr>
        <p:spPr>
          <a:xfrm>
            <a:off x="9534952" y="2085920"/>
            <a:ext cx="2714920" cy="1501649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lvl="0" marL="38100" indent="-38100" defTabSz="830862">
              <a:defRPr sz="1800"/>
            </a:pPr>
            <a:r>
              <a:rPr b="1" sz="44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Ion Source</a:t>
            </a:r>
            <a:endParaRPr b="1" sz="4400">
              <a:solidFill>
                <a:srgbClr val="941100"/>
              </a:solidFill>
              <a:uFill>
                <a:solidFill>
                  <a:srgbClr val="FF2600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  <a:p>
            <a:pPr lvl="0" marL="38100" indent="-38100" defTabSz="830862">
              <a:defRPr sz="1800"/>
            </a:pPr>
            <a:r>
              <a:rPr b="1" sz="44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Filament</a:t>
            </a:r>
          </a:p>
        </p:txBody>
      </p:sp>
      <p:sp>
        <p:nvSpPr>
          <p:cNvPr id="145" name="Shape 145"/>
          <p:cNvSpPr/>
          <p:nvPr/>
        </p:nvSpPr>
        <p:spPr>
          <a:xfrm>
            <a:off x="8925438" y="8356666"/>
            <a:ext cx="695396" cy="1342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941100"/>
            </a:solidFill>
            <a:miter lim="400000"/>
          </a:ln>
        </p:spPr>
        <p:txBody>
          <a:bodyPr lIns="0" tIns="0" rIns="0" bIns="0" anchor="ctr">
            <a:normAutofit fontScale="100000" lnSpcReduction="0"/>
          </a:bodyPr>
          <a:lstStyle/>
          <a:p>
            <a:pPr lvl="0" marL="38100" indent="-38100">
              <a:defRPr sz="78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</a:defRPr>
            </a:pPr>
          </a:p>
        </p:txBody>
      </p:sp>
      <p:sp>
        <p:nvSpPr>
          <p:cNvPr id="146" name="Shape 146"/>
          <p:cNvSpPr/>
          <p:nvPr/>
        </p:nvSpPr>
        <p:spPr>
          <a:xfrm>
            <a:off x="9835556" y="8564371"/>
            <a:ext cx="2769218" cy="815849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38100" indent="-38100" defTabSz="830862">
              <a:defRPr b="1" sz="44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44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</a:rPr>
              <a:t>Sliding rails</a:t>
            </a:r>
          </a:p>
        </p:txBody>
      </p:sp>
      <p:sp>
        <p:nvSpPr>
          <p:cNvPr id="147" name="Shape 147"/>
          <p:cNvSpPr/>
          <p:nvPr/>
        </p:nvSpPr>
        <p:spPr>
          <a:xfrm>
            <a:off x="3163589" y="8374729"/>
            <a:ext cx="695396" cy="1342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fill="norm" stroke="1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63500">
            <a:solidFill>
              <a:srgbClr val="941100"/>
            </a:solidFill>
            <a:miter lim="400000"/>
          </a:ln>
        </p:spPr>
        <p:txBody>
          <a:bodyPr lIns="0" tIns="0" rIns="0" bIns="0" anchor="ctr">
            <a:normAutofit fontScale="100000" lnSpcReduction="0"/>
          </a:bodyPr>
          <a:lstStyle/>
          <a:p>
            <a:pPr lvl="0" marL="38100" indent="-38100" defTabSz="830862">
              <a:defRPr sz="78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</a:defRPr>
            </a:pPr>
          </a:p>
        </p:txBody>
      </p:sp>
      <p:sp>
        <p:nvSpPr>
          <p:cNvPr id="148" name="Shape 148"/>
          <p:cNvSpPr/>
          <p:nvPr/>
        </p:nvSpPr>
        <p:spPr>
          <a:xfrm flipV="1">
            <a:off x="6714922" y="5579535"/>
            <a:ext cx="1" cy="453248"/>
          </a:xfrm>
          <a:prstGeom prst="line">
            <a:avLst/>
          </a:prstGeom>
          <a:ln w="88900">
            <a:solidFill>
              <a:srgbClr val="941100"/>
            </a:solidFill>
            <a:miter lim="400000"/>
          </a:ln>
        </p:spPr>
        <p:txBody>
          <a:bodyPr lIns="72248" tIns="72248" rIns="72248" bIns="72248" anchor="ctr"/>
          <a:lstStyle/>
          <a:p>
            <a:pPr lvl="0" marL="40639" marR="40639" defTabSz="914400">
              <a:defRPr sz="58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49" name="Shape 149"/>
          <p:cNvSpPr/>
          <p:nvPr/>
        </p:nvSpPr>
        <p:spPr>
          <a:xfrm flipV="1">
            <a:off x="7467719" y="5579535"/>
            <a:ext cx="1" cy="453248"/>
          </a:xfrm>
          <a:prstGeom prst="line">
            <a:avLst/>
          </a:prstGeom>
          <a:ln w="88900">
            <a:solidFill>
              <a:srgbClr val="941100"/>
            </a:solidFill>
            <a:miter lim="400000"/>
          </a:ln>
        </p:spPr>
        <p:txBody>
          <a:bodyPr lIns="72248" tIns="72248" rIns="72248" bIns="72248" anchor="ctr"/>
          <a:lstStyle/>
          <a:p>
            <a:pPr lvl="0" marL="40639" marR="40639" defTabSz="914400">
              <a:defRPr sz="58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50" name="Shape 150"/>
          <p:cNvSpPr/>
          <p:nvPr/>
        </p:nvSpPr>
        <p:spPr>
          <a:xfrm>
            <a:off x="6020802" y="6920709"/>
            <a:ext cx="2451347" cy="815849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38100" indent="-38100" defTabSz="830862">
              <a:defRPr b="1" sz="44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b="0" sz="1800">
                <a:solidFill>
                  <a:srgbClr val="000000"/>
                </a:solidFill>
                <a:uFillTx/>
              </a:defRPr>
            </a:pPr>
            <a:r>
              <a:rPr b="1" sz="4400">
                <a:solidFill>
                  <a:srgbClr val="941100"/>
                </a:solidFill>
                <a:uFill>
                  <a:solidFill>
                    <a:srgbClr val="FF2600"/>
                  </a:solidFill>
                </a:uFill>
              </a:rPr>
              <a:t>Apertures</a:t>
            </a:r>
          </a:p>
        </p:txBody>
      </p:sp>
      <p:sp>
        <p:nvSpPr>
          <p:cNvPr id="151" name="Shape 151"/>
          <p:cNvSpPr/>
          <p:nvPr/>
        </p:nvSpPr>
        <p:spPr>
          <a:xfrm flipV="1">
            <a:off x="6714922" y="6121402"/>
            <a:ext cx="1" cy="453247"/>
          </a:xfrm>
          <a:prstGeom prst="line">
            <a:avLst/>
          </a:prstGeom>
          <a:ln w="88900">
            <a:solidFill>
              <a:srgbClr val="941100"/>
            </a:solidFill>
            <a:miter lim="400000"/>
          </a:ln>
        </p:spPr>
        <p:txBody>
          <a:bodyPr lIns="72248" tIns="72248" rIns="72248" bIns="72248" anchor="ctr"/>
          <a:lstStyle/>
          <a:p>
            <a:pPr lvl="0" marL="40639" marR="40639" defTabSz="914400">
              <a:defRPr sz="58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52" name="Shape 152"/>
          <p:cNvSpPr/>
          <p:nvPr/>
        </p:nvSpPr>
        <p:spPr>
          <a:xfrm flipV="1">
            <a:off x="7467719" y="6121402"/>
            <a:ext cx="1" cy="453247"/>
          </a:xfrm>
          <a:prstGeom prst="line">
            <a:avLst/>
          </a:prstGeom>
          <a:ln w="88900">
            <a:solidFill>
              <a:srgbClr val="941100"/>
            </a:solidFill>
            <a:miter lim="400000"/>
          </a:ln>
        </p:spPr>
        <p:txBody>
          <a:bodyPr lIns="72248" tIns="72248" rIns="72248" bIns="72248" anchor="ctr"/>
          <a:lstStyle/>
          <a:p>
            <a:pPr lvl="0" marL="40639" marR="40639" defTabSz="914400">
              <a:defRPr sz="5800">
                <a:uFill>
                  <a:solidFill/>
                </a:u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type="sldNum" sz="quarter" idx="2"/>
          </p:nvPr>
        </p:nvSpPr>
        <p:spPr>
          <a:xfrm>
            <a:off x="12579791" y="131300"/>
            <a:ext cx="227280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155" name="Shape 15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400"/>
              <a:t>after checking octupole transmission with CEM</a:t>
            </a:r>
            <a:endParaRPr sz="3400"/>
          </a:p>
          <a:p>
            <a:pPr lvl="0">
              <a:defRPr sz="1800"/>
            </a:pPr>
            <a:r>
              <a:rPr sz="3400"/>
              <a:t>reattached to LTQ</a:t>
            </a:r>
            <a:endParaRPr sz="3400"/>
          </a:p>
          <a:p>
            <a:pPr lvl="0" defTabSz="866986">
              <a:defRPr sz="1800"/>
            </a:pPr>
            <a:r>
              <a:rPr sz="3400"/>
              <a:t>for tests with reversed injection use a blocked capillary to decrease gas load</a:t>
            </a:r>
            <a:endParaRPr sz="3400"/>
          </a:p>
          <a:p>
            <a:pPr lvl="0">
              <a:defRPr sz="1800"/>
            </a:pPr>
            <a:r>
              <a:rPr sz="3400"/>
              <a:t>successful tests of reversed system operation using cesium source at end of octupole</a:t>
            </a:r>
          </a:p>
        </p:txBody>
      </p:sp>
      <p:sp>
        <p:nvSpPr>
          <p:cNvPr id="156" name="Shape 1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Recombined</a:t>
            </a:r>
          </a:p>
        </p:txBody>
      </p:sp>
      <p:pic>
        <p:nvPicPr>
          <p:cNvPr id="157" name="pasted-image.png"/>
          <p:cNvPicPr/>
          <p:nvPr/>
        </p:nvPicPr>
        <p:blipFill>
          <a:blip r:embed="rId2">
            <a:extLst/>
          </a:blip>
          <a:srcRect l="5267" t="22194" r="15640" b="7740"/>
          <a:stretch>
            <a:fillRect/>
          </a:stretch>
        </p:blipFill>
        <p:spPr>
          <a:xfrm>
            <a:off x="8915880" y="4923964"/>
            <a:ext cx="4088921" cy="4829637"/>
          </a:xfrm>
          <a:prstGeom prst="rect">
            <a:avLst/>
          </a:prstGeom>
          <a:ln w="25400">
            <a:round/>
          </a:ln>
        </p:spPr>
      </p:pic>
      <p:pic>
        <p:nvPicPr>
          <p:cNvPr id="158" name="pasted-image.png"/>
          <p:cNvPicPr/>
          <p:nvPr/>
        </p:nvPicPr>
        <p:blipFill>
          <a:blip r:embed="rId3">
            <a:extLst/>
          </a:blip>
          <a:srcRect l="0" t="30935" r="5093" b="0"/>
          <a:stretch>
            <a:fillRect/>
          </a:stretch>
        </p:blipFill>
        <p:spPr>
          <a:xfrm>
            <a:off x="-1" y="4924023"/>
            <a:ext cx="8848909" cy="4829578"/>
          </a:xfrm>
          <a:prstGeom prst="rect">
            <a:avLst/>
          </a:prstGeom>
          <a:ln w="25400">
            <a:round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New-Design-LTQ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1600000">
            <a:off x="4165224" y="3769175"/>
            <a:ext cx="8838407" cy="6142435"/>
          </a:xfrm>
          <a:prstGeom prst="rect">
            <a:avLst/>
          </a:prstGeom>
          <a:ln w="25400">
            <a:round/>
          </a:ln>
        </p:spPr>
      </p:pic>
      <p:sp>
        <p:nvSpPr>
          <p:cNvPr id="161" name="Shape 161"/>
          <p:cNvSpPr/>
          <p:nvPr>
            <p:ph type="sldNum" sz="quarter" idx="2"/>
          </p:nvPr>
        </p:nvSpPr>
        <p:spPr>
          <a:xfrm>
            <a:off x="12579791" y="131300"/>
            <a:ext cx="227280" cy="3429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/>
            </a:pPr>
            <a:fld id="{86CB4B4D-7CA3-9044-876B-883B54F8677D}" type="slidenum">
              <a:rPr sz="1600"/>
            </a:fld>
          </a:p>
        </p:txBody>
      </p:sp>
      <p:sp>
        <p:nvSpPr>
          <p:cNvPr id="162" name="Shape 162"/>
          <p:cNvSpPr/>
          <p:nvPr>
            <p:ph type="body" idx="1"/>
          </p:nvPr>
        </p:nvSpPr>
        <p:spPr>
          <a:xfrm>
            <a:off x="306511" y="1050750"/>
            <a:ext cx="12552298" cy="7854808"/>
          </a:xfrm>
          <a:prstGeom prst="rect">
            <a:avLst/>
          </a:prstGeom>
        </p:spPr>
        <p:txBody>
          <a:bodyPr/>
          <a:lstStyle/>
          <a:p>
            <a:pPr lvl="0" marL="214488" indent="-214488" defTabSz="866986">
              <a:defRPr sz="1800"/>
            </a:pPr>
            <a:r>
              <a:rPr sz="3800"/>
              <a:t>need to close off LTQ from system for xenon recovery:</a:t>
            </a:r>
            <a:br>
              <a:rPr sz="3800"/>
            </a:br>
            <a:r>
              <a:rPr sz="3800"/>
              <a:t>use manual gate valve with bellows &amp; on tracks</a:t>
            </a:r>
            <a:endParaRPr sz="3800"/>
          </a:p>
          <a:p>
            <a:pPr lvl="0" marL="214488" indent="-214488" defTabSz="866986">
              <a:defRPr sz="1800"/>
            </a:pPr>
            <a:r>
              <a:rPr sz="3800"/>
              <a:t>new aperture aligns octupole</a:t>
            </a:r>
            <a:endParaRPr sz="3800"/>
          </a:p>
          <a:p>
            <a:pPr lvl="0" marL="214488" indent="-214488" defTabSz="866986">
              <a:defRPr sz="1800"/>
            </a:pPr>
            <a:r>
              <a:rPr sz="3800"/>
              <a:t>minimize insertion distance of octupole with </a:t>
            </a:r>
            <a:br>
              <a:rPr sz="3800"/>
            </a:br>
            <a:r>
              <a:rPr sz="3800"/>
              <a:t>longer SPIG</a:t>
            </a:r>
          </a:p>
        </p:txBody>
      </p:sp>
      <p:sp>
        <p:nvSpPr>
          <p:cNvPr id="163" name="Shape 1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tabLst>
                <a:tab pos="749300" algn="l"/>
                <a:tab pos="1460500" algn="l"/>
                <a:tab pos="2184400" algn="l"/>
                <a:tab pos="2895600" algn="l"/>
                <a:tab pos="3619500" algn="l"/>
                <a:tab pos="4330700" algn="l"/>
                <a:tab pos="5041900" algn="l"/>
                <a:tab pos="5765800" algn="l"/>
                <a:tab pos="6477000" algn="l"/>
                <a:tab pos="7200900" algn="l"/>
                <a:tab pos="7912100" algn="l"/>
                <a:tab pos="8636000" algn="l"/>
                <a:tab pos="9042400" algn="l"/>
              </a:tabLst>
              <a:defRPr sz="6138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38">
                <a:solidFill>
                  <a:srgbClr val="941100"/>
                </a:solidFill>
              </a:rPr>
              <a:t> Connection of LTQ to system</a:t>
            </a:r>
          </a:p>
        </p:txBody>
      </p:sp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